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33" r:id="rId2"/>
    <p:sldId id="534" r:id="rId3"/>
    <p:sldId id="587" r:id="rId4"/>
    <p:sldId id="538" r:id="rId5"/>
    <p:sldId id="496" r:id="rId6"/>
    <p:sldId id="498" r:id="rId7"/>
    <p:sldId id="499" r:id="rId8"/>
    <p:sldId id="500" r:id="rId9"/>
    <p:sldId id="501" r:id="rId10"/>
    <p:sldId id="502" r:id="rId11"/>
    <p:sldId id="503" r:id="rId12"/>
    <p:sldId id="504" r:id="rId13"/>
    <p:sldId id="505" r:id="rId14"/>
    <p:sldId id="588" r:id="rId15"/>
    <p:sldId id="589" r:id="rId16"/>
    <p:sldId id="585" r:id="rId17"/>
    <p:sldId id="586" r:id="rId18"/>
    <p:sldId id="506" r:id="rId19"/>
    <p:sldId id="600" r:id="rId20"/>
    <p:sldId id="507" r:id="rId21"/>
    <p:sldId id="542" r:id="rId22"/>
    <p:sldId id="509" r:id="rId23"/>
    <p:sldId id="511" r:id="rId24"/>
    <p:sldId id="512" r:id="rId25"/>
    <p:sldId id="513" r:id="rId26"/>
    <p:sldId id="514" r:id="rId27"/>
    <p:sldId id="515" r:id="rId28"/>
    <p:sldId id="598" r:id="rId29"/>
    <p:sldId id="516" r:id="rId30"/>
    <p:sldId id="543" r:id="rId31"/>
    <p:sldId id="599" r:id="rId32"/>
    <p:sldId id="544" r:id="rId33"/>
    <p:sldId id="520" r:id="rId34"/>
    <p:sldId id="521" r:id="rId35"/>
    <p:sldId id="522" r:id="rId36"/>
    <p:sldId id="523" r:id="rId37"/>
    <p:sldId id="524" r:id="rId38"/>
    <p:sldId id="525" r:id="rId39"/>
    <p:sldId id="603" r:id="rId40"/>
    <p:sldId id="597" r:id="rId41"/>
    <p:sldId id="594" r:id="rId42"/>
    <p:sldId id="596" r:id="rId43"/>
    <p:sldId id="582" r:id="rId44"/>
    <p:sldId id="581" r:id="rId45"/>
    <p:sldId id="583" r:id="rId46"/>
    <p:sldId id="593" r:id="rId47"/>
    <p:sldId id="527" r:id="rId48"/>
    <p:sldId id="528" r:id="rId49"/>
    <p:sldId id="605" r:id="rId50"/>
    <p:sldId id="606" r:id="rId51"/>
    <p:sldId id="348" r:id="rId52"/>
  </p:sldIdLst>
  <p:sldSz cx="9144000" cy="6858000" type="screen4x3"/>
  <p:notesSz cx="6858000" cy="9144000"/>
  <p:defaultTextStyle>
    <a:defPPr>
      <a:defRPr lang="en-US"/>
    </a:defPPr>
    <a:lvl1pPr marL="0" algn="l" defTabSz="914201" rtl="0" eaLnBrk="1" latinLnBrk="0" hangingPunct="1">
      <a:defRPr sz="1800" kern="1200">
        <a:solidFill>
          <a:schemeClr val="tx1"/>
        </a:solidFill>
        <a:latin typeface="+mn-lt"/>
        <a:ea typeface="+mn-ea"/>
        <a:cs typeface="+mn-cs"/>
      </a:defRPr>
    </a:lvl1pPr>
    <a:lvl2pPr marL="457100" algn="l" defTabSz="914201" rtl="0" eaLnBrk="1" latinLnBrk="0" hangingPunct="1">
      <a:defRPr sz="1800" kern="1200">
        <a:solidFill>
          <a:schemeClr val="tx1"/>
        </a:solidFill>
        <a:latin typeface="+mn-lt"/>
        <a:ea typeface="+mn-ea"/>
        <a:cs typeface="+mn-cs"/>
      </a:defRPr>
    </a:lvl2pPr>
    <a:lvl3pPr marL="914201" algn="l" defTabSz="914201" rtl="0" eaLnBrk="1" latinLnBrk="0" hangingPunct="1">
      <a:defRPr sz="1800" kern="1200">
        <a:solidFill>
          <a:schemeClr val="tx1"/>
        </a:solidFill>
        <a:latin typeface="+mn-lt"/>
        <a:ea typeface="+mn-ea"/>
        <a:cs typeface="+mn-cs"/>
      </a:defRPr>
    </a:lvl3pPr>
    <a:lvl4pPr marL="1371301" algn="l" defTabSz="914201" rtl="0" eaLnBrk="1" latinLnBrk="0" hangingPunct="1">
      <a:defRPr sz="1800" kern="1200">
        <a:solidFill>
          <a:schemeClr val="tx1"/>
        </a:solidFill>
        <a:latin typeface="+mn-lt"/>
        <a:ea typeface="+mn-ea"/>
        <a:cs typeface="+mn-cs"/>
      </a:defRPr>
    </a:lvl4pPr>
    <a:lvl5pPr marL="1828402" algn="l" defTabSz="914201" rtl="0" eaLnBrk="1" latinLnBrk="0" hangingPunct="1">
      <a:defRPr sz="1800" kern="1200">
        <a:solidFill>
          <a:schemeClr val="tx1"/>
        </a:solidFill>
        <a:latin typeface="+mn-lt"/>
        <a:ea typeface="+mn-ea"/>
        <a:cs typeface="+mn-cs"/>
      </a:defRPr>
    </a:lvl5pPr>
    <a:lvl6pPr marL="2285502" algn="l" defTabSz="914201" rtl="0" eaLnBrk="1" latinLnBrk="0" hangingPunct="1">
      <a:defRPr sz="1800" kern="1200">
        <a:solidFill>
          <a:schemeClr val="tx1"/>
        </a:solidFill>
        <a:latin typeface="+mn-lt"/>
        <a:ea typeface="+mn-ea"/>
        <a:cs typeface="+mn-cs"/>
      </a:defRPr>
    </a:lvl6pPr>
    <a:lvl7pPr marL="2742603" algn="l" defTabSz="914201" rtl="0" eaLnBrk="1" latinLnBrk="0" hangingPunct="1">
      <a:defRPr sz="1800" kern="1200">
        <a:solidFill>
          <a:schemeClr val="tx1"/>
        </a:solidFill>
        <a:latin typeface="+mn-lt"/>
        <a:ea typeface="+mn-ea"/>
        <a:cs typeface="+mn-cs"/>
      </a:defRPr>
    </a:lvl7pPr>
    <a:lvl8pPr marL="3199703" algn="l" defTabSz="914201" rtl="0" eaLnBrk="1" latinLnBrk="0" hangingPunct="1">
      <a:defRPr sz="1800" kern="1200">
        <a:solidFill>
          <a:schemeClr val="tx1"/>
        </a:solidFill>
        <a:latin typeface="+mn-lt"/>
        <a:ea typeface="+mn-ea"/>
        <a:cs typeface="+mn-cs"/>
      </a:defRPr>
    </a:lvl8pPr>
    <a:lvl9pPr marL="3656803" algn="l" defTabSz="91420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8BFC6C"/>
    <a:srgbClr val="FF9933"/>
    <a:srgbClr val="575DD3"/>
    <a:srgbClr val="DE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87547" autoAdjust="0"/>
  </p:normalViewPr>
  <p:slideViewPr>
    <p:cSldViewPr>
      <p:cViewPr varScale="1">
        <p:scale>
          <a:sx n="86" d="100"/>
          <a:sy n="86" d="100"/>
        </p:scale>
        <p:origin x="-166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55B88-36CC-4FB0-89F6-8302AE7A1755}" type="datetimeFigureOut">
              <a:rPr lang="en-US" smtClean="0"/>
              <a:pPr/>
              <a:t>4/10/2013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2CA09-9C54-4362-B34D-6F6B0F8BAB55}" type="slidenum">
              <a:rPr lang="en-US" smtClean="0"/>
              <a:pPr/>
              <a:t>‹#›</a:t>
            </a:fld>
            <a:endParaRPr lang="en-US"/>
          </a:p>
        </p:txBody>
      </p:sp>
    </p:spTree>
    <p:extLst>
      <p:ext uri="{BB962C8B-B14F-4D97-AF65-F5344CB8AC3E}">
        <p14:creationId xmlns:p14="http://schemas.microsoft.com/office/powerpoint/2010/main" xmlns="" val="3200814495"/>
      </p:ext>
    </p:extLst>
  </p:cSld>
  <p:clrMap bg1="lt1" tx1="dk1" bg2="lt2" tx2="dk2" accent1="accent1" accent2="accent2" accent3="accent3" accent4="accent4" accent5="accent5" accent6="accent6" hlink="hlink" folHlink="folHlink"/>
  <p:notesStyle>
    <a:lvl1pPr marL="0" algn="l" defTabSz="914201" rtl="0" eaLnBrk="1" latinLnBrk="0" hangingPunct="1">
      <a:defRPr sz="1200" kern="1200">
        <a:solidFill>
          <a:schemeClr val="tx1"/>
        </a:solidFill>
        <a:latin typeface="+mn-lt"/>
        <a:ea typeface="+mn-ea"/>
        <a:cs typeface="+mn-cs"/>
      </a:defRPr>
    </a:lvl1pPr>
    <a:lvl2pPr marL="457100" algn="l" defTabSz="914201" rtl="0" eaLnBrk="1" latinLnBrk="0" hangingPunct="1">
      <a:defRPr sz="1200" kern="1200">
        <a:solidFill>
          <a:schemeClr val="tx1"/>
        </a:solidFill>
        <a:latin typeface="+mn-lt"/>
        <a:ea typeface="+mn-ea"/>
        <a:cs typeface="+mn-cs"/>
      </a:defRPr>
    </a:lvl2pPr>
    <a:lvl3pPr marL="914201" algn="l" defTabSz="914201" rtl="0" eaLnBrk="1" latinLnBrk="0" hangingPunct="1">
      <a:defRPr sz="1200" kern="1200">
        <a:solidFill>
          <a:schemeClr val="tx1"/>
        </a:solidFill>
        <a:latin typeface="+mn-lt"/>
        <a:ea typeface="+mn-ea"/>
        <a:cs typeface="+mn-cs"/>
      </a:defRPr>
    </a:lvl3pPr>
    <a:lvl4pPr marL="1371301" algn="l" defTabSz="914201" rtl="0" eaLnBrk="1" latinLnBrk="0" hangingPunct="1">
      <a:defRPr sz="1200" kern="1200">
        <a:solidFill>
          <a:schemeClr val="tx1"/>
        </a:solidFill>
        <a:latin typeface="+mn-lt"/>
        <a:ea typeface="+mn-ea"/>
        <a:cs typeface="+mn-cs"/>
      </a:defRPr>
    </a:lvl4pPr>
    <a:lvl5pPr marL="1828402" algn="l" defTabSz="914201" rtl="0" eaLnBrk="1" latinLnBrk="0" hangingPunct="1">
      <a:defRPr sz="1200" kern="1200">
        <a:solidFill>
          <a:schemeClr val="tx1"/>
        </a:solidFill>
        <a:latin typeface="+mn-lt"/>
        <a:ea typeface="+mn-ea"/>
        <a:cs typeface="+mn-cs"/>
      </a:defRPr>
    </a:lvl5pPr>
    <a:lvl6pPr marL="2285502" algn="l" defTabSz="914201" rtl="0" eaLnBrk="1" latinLnBrk="0" hangingPunct="1">
      <a:defRPr sz="1200" kern="1200">
        <a:solidFill>
          <a:schemeClr val="tx1"/>
        </a:solidFill>
        <a:latin typeface="+mn-lt"/>
        <a:ea typeface="+mn-ea"/>
        <a:cs typeface="+mn-cs"/>
      </a:defRPr>
    </a:lvl6pPr>
    <a:lvl7pPr marL="2742603" algn="l" defTabSz="914201" rtl="0" eaLnBrk="1" latinLnBrk="0" hangingPunct="1">
      <a:defRPr sz="1200" kern="1200">
        <a:solidFill>
          <a:schemeClr val="tx1"/>
        </a:solidFill>
        <a:latin typeface="+mn-lt"/>
        <a:ea typeface="+mn-ea"/>
        <a:cs typeface="+mn-cs"/>
      </a:defRPr>
    </a:lvl7pPr>
    <a:lvl8pPr marL="3199703" algn="l" defTabSz="914201" rtl="0" eaLnBrk="1" latinLnBrk="0" hangingPunct="1">
      <a:defRPr sz="1200" kern="1200">
        <a:solidFill>
          <a:schemeClr val="tx1"/>
        </a:solidFill>
        <a:latin typeface="+mn-lt"/>
        <a:ea typeface="+mn-ea"/>
        <a:cs typeface="+mn-cs"/>
      </a:defRPr>
    </a:lvl8pPr>
    <a:lvl9pPr marL="3656803" algn="l" defTabSz="9142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Use of </a:t>
            </a:r>
            <a:r>
              <a:rPr lang="en-US" dirty="0" err="1" smtClean="0"/>
              <a:t>Frac</a:t>
            </a:r>
            <a:r>
              <a:rPr lang="en-US" dirty="0" smtClean="0"/>
              <a:t>?</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Figs. From</a:t>
            </a:r>
            <a:r>
              <a:rPr lang="en-US" baseline="0" dirty="0" smtClean="0"/>
              <a:t> J. Niu, ERT</a:t>
            </a:r>
          </a:p>
          <a:p>
            <a:endParaRPr lang="en-US" dirty="0"/>
          </a:p>
        </p:txBody>
      </p:sp>
      <p:sp>
        <p:nvSpPr>
          <p:cNvPr id="4" name="Slide Number Placeholder 3"/>
          <p:cNvSpPr>
            <a:spLocks noGrp="1"/>
          </p:cNvSpPr>
          <p:nvPr>
            <p:ph type="sldNum" sz="quarter" idx="10"/>
          </p:nvPr>
        </p:nvSpPr>
        <p:spPr/>
        <p:txBody>
          <a:bodyPr/>
          <a:lstStyle/>
          <a:p>
            <a:fld id="{12C815F4-DF3E-4B9F-A7C2-A45D90A083A8}"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For</a:t>
            </a:r>
            <a:r>
              <a:rPr lang="en-US" baseline="0" dirty="0" smtClean="0"/>
              <a:t> total ozone code 7, the subroutine </a:t>
            </a:r>
            <a:r>
              <a:rPr lang="en-US" sz="1200" dirty="0" smtClean="0"/>
              <a:t>BESTOZ.F has 0.15; the OAD has 0.05</a:t>
            </a:r>
            <a:r>
              <a:rPr lang="en-US" sz="1200" baseline="0" dirty="0" smtClean="0"/>
              <a:t> – </a:t>
            </a:r>
            <a:r>
              <a:rPr lang="en-US" sz="1200" dirty="0" smtClean="0"/>
              <a:t>although </a:t>
            </a:r>
            <a:r>
              <a:rPr lang="en-US" sz="1200" dirty="0" err="1" smtClean="0"/>
              <a:t>ecode</a:t>
            </a:r>
            <a:r>
              <a:rPr lang="en-US" sz="1200" dirty="0" smtClean="0"/>
              <a:t> is used as a name for both error codes and the OAD has 0.15 for the profile Code 7.</a:t>
            </a:r>
          </a:p>
          <a:p>
            <a:r>
              <a:rPr lang="en-US" sz="1200" dirty="0" smtClean="0"/>
              <a:t>Is 252 nm channel turned</a:t>
            </a:r>
            <a:r>
              <a:rPr lang="en-US" sz="1200" baseline="0" dirty="0" smtClean="0"/>
              <a:t> off? Yes. Check IOPTS for </a:t>
            </a:r>
            <a:r>
              <a:rPr lang="en-US" sz="1200" dirty="0" smtClean="0"/>
              <a:t>NO_2520_RAD_INDEX  = 8 in NP_CONSTANTS.F</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Radiance map C. Seftor, SSAI, Flag map Y. </a:t>
            </a:r>
            <a:r>
              <a:rPr lang="en-US" dirty="0" err="1" smtClean="0"/>
              <a:t>Hao</a:t>
            </a:r>
            <a:r>
              <a:rPr lang="en-US" dirty="0" smtClean="0"/>
              <a:t>, IMSG</a:t>
            </a:r>
          </a:p>
          <a:p>
            <a:r>
              <a:rPr lang="en-US" baseline="0" dirty="0" smtClean="0"/>
              <a:t>Radiance Line Plots J. Niu, ERT</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Eclipse flag figures from Y. </a:t>
            </a:r>
            <a:r>
              <a:rPr lang="en-US" dirty="0" err="1" smtClean="0"/>
              <a:t>Hao</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12C815F4-DF3E-4B9F-A7C2-A45D90A083A8}"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http://www.star.nesdis.noaa.gov/icvs/PROD/proOMPSbeta.O3PRO_IMOPO.php</a:t>
            </a:r>
          </a:p>
        </p:txBody>
      </p:sp>
      <p:sp>
        <p:nvSpPr>
          <p:cNvPr id="4" name="Slide Number Placeholder 3"/>
          <p:cNvSpPr>
            <a:spLocks noGrp="1"/>
          </p:cNvSpPr>
          <p:nvPr>
            <p:ph type="sldNum" sz="quarter" idx="10"/>
          </p:nvPr>
        </p:nvSpPr>
        <p:spPr/>
        <p:txBody>
          <a:bodyPr/>
          <a:lstStyle/>
          <a:p>
            <a:fld id="{3602CA09-9C54-4362-B34D-6F6B0F8BAB55}"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Figure from Y. </a:t>
            </a:r>
            <a:r>
              <a:rPr lang="en-US" dirty="0" err="1" smtClean="0"/>
              <a:t>Hao</a:t>
            </a:r>
            <a:r>
              <a:rPr lang="en-US" dirty="0" smtClean="0"/>
              <a:t>.</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Figs. From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Figs. From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http://www.star.nesdis.noaa.gov/icvs/PROD/proOMPSbeta.O3PRO_V8.php</a:t>
            </a:r>
          </a:p>
          <a:p>
            <a:r>
              <a:rPr lang="en-US" dirty="0" smtClean="0"/>
              <a:t>W.</a:t>
            </a:r>
            <a:r>
              <a:rPr lang="en-US" baseline="0" dirty="0" smtClean="0"/>
              <a:t> Yu, ERT.</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Ozone Nadir Profile Description</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Ozone Nadir Profile is an EDR created from measurements made by the OMPS Nadir Profiler and the OMPS Nadir Mapper sensors. This product will continue the heritage ozone profile products made by the POES SBUV/2. These products have vertical resolution between 7 and 10 km in the middle and upper stratosphere. When an OMPS Limb Profiler instrument is present, the OMPS measurements can be used to make (limb) ozone profile EDRs with high vertical resolution (&lt; 3 km) throughout the stratosphere.  The detailed vertical structure of lower stratospheric ozone (12 to 25 km altitude region) has been shown to be a useful contributor to extended range (beyond 1 week) forecast skill in global models. It is also a key region for monitoring interactions between the expected ozone recovery and climate change. </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NOAA-19</a:t>
            </a:r>
            <a:r>
              <a:rPr lang="en-US" baseline="0" dirty="0" smtClean="0"/>
              <a:t> POES </a:t>
            </a:r>
            <a:r>
              <a:rPr lang="en-US" dirty="0" smtClean="0"/>
              <a:t>EQCT ~1:32PM</a:t>
            </a:r>
          </a:p>
          <a:p>
            <a:r>
              <a:rPr lang="en-US" dirty="0" smtClean="0"/>
              <a:t>The</a:t>
            </a:r>
            <a:r>
              <a:rPr lang="en-US" baseline="0" dirty="0" smtClean="0"/>
              <a:t> INCTO values are the averages of 25 retrievals – five consecutive retrievals for the five </a:t>
            </a:r>
            <a:r>
              <a:rPr lang="en-US" baseline="0" dirty="0" err="1" smtClean="0"/>
              <a:t>nadirmost</a:t>
            </a:r>
            <a:r>
              <a:rPr lang="en-US" baseline="0" dirty="0" smtClean="0"/>
              <a:t> FOVs.</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From J. Niu.</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From</a:t>
            </a:r>
            <a:r>
              <a:rPr lang="en-US" baseline="0" dirty="0" smtClean="0"/>
              <a:t> J. Niu.</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DR – Discrepancy Report</a:t>
            </a:r>
          </a:p>
          <a:p>
            <a:r>
              <a:rPr lang="en-US" dirty="0" smtClean="0"/>
              <a:t>CCR</a:t>
            </a:r>
            <a:r>
              <a:rPr lang="en-US" baseline="0" dirty="0" smtClean="0"/>
              <a:t> – Configuration Control Request</a:t>
            </a:r>
          </a:p>
          <a:p>
            <a:r>
              <a:rPr lang="en-US" sz="1200" b="0" i="0" kern="1200" dirty="0" smtClean="0">
                <a:solidFill>
                  <a:schemeClr val="tx1"/>
                </a:solidFill>
                <a:latin typeface="+mn-lt"/>
                <a:ea typeface="+mn-ea"/>
                <a:cs typeface="+mn-cs"/>
              </a:rPr>
              <a:t>Draft Timeline of major changes in OMPS Nadir Products</a:t>
            </a:r>
          </a:p>
          <a:p>
            <a:r>
              <a:rPr lang="en-US" sz="1200" b="0" i="0" kern="1200" dirty="0" smtClean="0">
                <a:solidFill>
                  <a:schemeClr val="tx1"/>
                </a:solidFill>
                <a:latin typeface="+mn-lt"/>
                <a:ea typeface="+mn-ea"/>
                <a:cs typeface="+mn-cs"/>
              </a:rPr>
              <a:t>•      Problem with wavelength scale in NM February</a:t>
            </a:r>
          </a:p>
          <a:p>
            <a:r>
              <a:rPr lang="en-US" sz="1200" b="0" i="0" kern="1200" dirty="0" smtClean="0">
                <a:solidFill>
                  <a:schemeClr val="tx1"/>
                </a:solidFill>
                <a:latin typeface="+mn-lt"/>
                <a:ea typeface="+mn-ea"/>
                <a:cs typeface="+mn-cs"/>
              </a:rPr>
              <a:t>•      Problem with wavelength scale in NP February (DOY error) Final data at CLASS? No.</a:t>
            </a:r>
          </a:p>
          <a:p>
            <a:r>
              <a:rPr lang="en-US" sz="1200" b="0" i="0" kern="1200" dirty="0" smtClean="0">
                <a:solidFill>
                  <a:schemeClr val="tx1"/>
                </a:solidFill>
                <a:latin typeface="+mn-lt"/>
                <a:ea typeface="+mn-ea"/>
                <a:cs typeface="+mn-cs"/>
              </a:rPr>
              <a:t>•      May 7, 2012 – New OMPS NM and OMPS NP Wavelength Scales CCR #389  </a:t>
            </a:r>
          </a:p>
          <a:p>
            <a:r>
              <a:rPr lang="en-US" sz="1200" b="0" i="0" kern="1200" dirty="0" smtClean="0">
                <a:solidFill>
                  <a:schemeClr val="tx1"/>
                </a:solidFill>
                <a:latin typeface="+mn-lt"/>
                <a:ea typeface="+mn-ea"/>
                <a:cs typeface="+mn-cs"/>
              </a:rPr>
              <a:t>•      June 11, 2012 – New OMPS NM Day 1 Solar Irradiance CCR #411</a:t>
            </a:r>
          </a:p>
          <a:p>
            <a:r>
              <a:rPr lang="en-US" sz="1200" b="0" i="0" kern="1200" dirty="0" smtClean="0">
                <a:solidFill>
                  <a:schemeClr val="tx1"/>
                </a:solidFill>
                <a:latin typeface="+mn-lt"/>
                <a:ea typeface="+mn-ea"/>
                <a:cs typeface="+mn-cs"/>
              </a:rPr>
              <a:t>•      July 17, 2012 – OMPS NP Day 1 Solar Irradiance CCR #458</a:t>
            </a:r>
          </a:p>
          <a:p>
            <a:r>
              <a:rPr lang="en-US" sz="1200" b="0" i="0" kern="1200" dirty="0" smtClean="0">
                <a:solidFill>
                  <a:schemeClr val="tx1"/>
                </a:solidFill>
                <a:latin typeface="+mn-lt"/>
                <a:ea typeface="+mn-ea"/>
                <a:cs typeface="+mn-cs"/>
              </a:rPr>
              <a:t>•      August 10, 2012 – New NM RT LUT CCR #343 (Mx6.1)</a:t>
            </a:r>
          </a:p>
          <a:p>
            <a:r>
              <a:rPr lang="en-US" sz="1200" b="0" i="0" kern="1200" dirty="0" smtClean="0">
                <a:solidFill>
                  <a:schemeClr val="tx1"/>
                </a:solidFill>
                <a:latin typeface="+mn-lt"/>
                <a:ea typeface="+mn-ea"/>
                <a:cs typeface="+mn-cs"/>
              </a:rPr>
              <a:t>•      August 10, 2012 – CTP to UV for INCTO CCR #385 (Mx6.2)</a:t>
            </a:r>
          </a:p>
          <a:p>
            <a:r>
              <a:rPr lang="en-US" sz="1200" b="0" i="0" kern="1200" dirty="0" smtClean="0">
                <a:solidFill>
                  <a:schemeClr val="tx1"/>
                </a:solidFill>
                <a:latin typeface="+mn-lt"/>
                <a:ea typeface="+mn-ea"/>
                <a:cs typeface="+mn-cs"/>
              </a:rPr>
              <a:t>•      October 15, 2012 – OMPS NM E/S distance CCR #481 (Mx6.3)</a:t>
            </a:r>
          </a:p>
          <a:p>
            <a:r>
              <a:rPr lang="en-US" sz="1200" b="0" i="0" kern="1200" dirty="0" smtClean="0">
                <a:solidFill>
                  <a:schemeClr val="tx1"/>
                </a:solidFill>
                <a:latin typeface="+mn-lt"/>
                <a:ea typeface="+mn-ea"/>
                <a:cs typeface="+mn-cs"/>
              </a:rPr>
              <a:t>•      October 15, 2012 – Partial cloud and VIIRS CF CCR #419 (Mx6.3)</a:t>
            </a:r>
          </a:p>
          <a:p>
            <a:r>
              <a:rPr lang="en-US" sz="1200" b="0" i="0" kern="1200" dirty="0" smtClean="0">
                <a:solidFill>
                  <a:schemeClr val="tx1"/>
                </a:solidFill>
                <a:latin typeface="+mn-lt"/>
                <a:ea typeface="+mn-ea"/>
                <a:cs typeface="+mn-cs"/>
              </a:rPr>
              <a:t>•      TLE in use for Ephemeris Mx6.3 – Mx6.4</a:t>
            </a:r>
          </a:p>
          <a:p>
            <a:r>
              <a:rPr lang="en-US" sz="1200" b="0" i="0" kern="1200" dirty="0" smtClean="0">
                <a:solidFill>
                  <a:schemeClr val="tx1"/>
                </a:solidFill>
                <a:latin typeface="+mn-lt"/>
                <a:ea typeface="+mn-ea"/>
                <a:cs typeface="+mn-cs"/>
              </a:rPr>
              <a:t>•      Updates to VIIRS Snow/Ice Tiles xxx</a:t>
            </a:r>
          </a:p>
          <a:p>
            <a:r>
              <a:rPr lang="en-US" sz="1200" b="0" i="0" kern="1200" dirty="0" smtClean="0">
                <a:solidFill>
                  <a:schemeClr val="tx1"/>
                </a:solidFill>
                <a:latin typeface="+mn-lt"/>
                <a:ea typeface="+mn-ea"/>
                <a:cs typeface="+mn-cs"/>
              </a:rPr>
              <a:t>Future</a:t>
            </a:r>
          </a:p>
          <a:p>
            <a:r>
              <a:rPr lang="en-US" sz="1200" b="0" i="0" kern="1200" dirty="0" smtClean="0">
                <a:solidFill>
                  <a:schemeClr val="tx1"/>
                </a:solidFill>
                <a:latin typeface="+mn-lt"/>
                <a:ea typeface="+mn-ea"/>
                <a:cs typeface="+mn-cs"/>
              </a:rPr>
              <a:t>•      February 2013 – IMOPO Surface Pressure limit too restrictive CCR #595 (Mx6.6)</a:t>
            </a:r>
          </a:p>
          <a:p>
            <a:r>
              <a:rPr lang="en-US" sz="1200" b="0" i="0" kern="1200" dirty="0" smtClean="0">
                <a:solidFill>
                  <a:schemeClr val="tx1"/>
                </a:solidFill>
                <a:latin typeface="+mn-lt"/>
                <a:ea typeface="+mn-ea"/>
                <a:cs typeface="+mn-cs"/>
              </a:rPr>
              <a:t>•      April 2013 – CTP for OOTCO CCR #736 (Mx7.0)</a:t>
            </a:r>
          </a:p>
          <a:p>
            <a:r>
              <a:rPr lang="en-US" sz="1200" b="0" i="0" kern="1200" dirty="0" smtClean="0">
                <a:solidFill>
                  <a:schemeClr val="tx1"/>
                </a:solidFill>
                <a:latin typeface="+mn-lt"/>
                <a:ea typeface="+mn-ea"/>
                <a:cs typeface="+mn-cs"/>
              </a:rPr>
              <a:t>•      April 2013 – Profile and TOZ flags switched in IMOPO PCR (Mx7.0)</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4380" y="685382"/>
            <a:ext cx="2529242" cy="3429001"/>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EDA68-C618-4F34-8EB8-9DB2B8C9945A}" type="slidenum">
              <a:rPr lang="en-US" smtClean="0"/>
              <a:pPr/>
              <a:t>49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The OMPS instruments (Nadir Mapper, Nadir Profiler, and Limb Profiler) are designed to take a set of measurements to allow analysts to maintain the instrument characterization and calibration.[2] For each of the instruments, this task can be broken into two components, tracking the performance of the CCD array detectors and electronics, and tracking the performance of the optical components, that is, the telescopes and spectrometers. The instruments make measurements on the night side of orbits with the apertures closed. One set is made without any sources and is used to track CCD array dark currents. Another set is made with illumination by an LED and is used to track CCD non-linearity and pixel-to-pixel non-uniformity response. The instruments also make solar measurements using pairs of diffusers. Judicious operation of working and reference diffusers allows analysts to track the diffuser degradation. The solar measurements also provide checks on the wavelength scale and bandpass. The instruments have completed multiple passes through their internal dark and nonlinearity calibration sequences and are beginning to make regular solar measurements.</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See J. </a:t>
            </a:r>
            <a:r>
              <a:rPr lang="en-US" sz="1200" b="0" i="0" kern="1200" dirty="0" err="1" smtClean="0">
                <a:solidFill>
                  <a:schemeClr val="tx1"/>
                </a:solidFill>
                <a:latin typeface="+mn-lt"/>
                <a:ea typeface="+mn-ea"/>
                <a:cs typeface="+mn-cs"/>
              </a:rPr>
              <a:t>Malicet</a:t>
            </a:r>
            <a:r>
              <a:rPr lang="en-US" sz="1200" b="0" i="0" kern="1200" dirty="0" smtClean="0">
                <a:solidFill>
                  <a:schemeClr val="tx1"/>
                </a:solidFill>
                <a:latin typeface="+mn-lt"/>
                <a:ea typeface="+mn-ea"/>
                <a:cs typeface="+mn-cs"/>
              </a:rPr>
              <a:t>, D. </a:t>
            </a:r>
            <a:r>
              <a:rPr lang="en-US" sz="1200" b="0" i="0" kern="1200" dirty="0" err="1" smtClean="0">
                <a:solidFill>
                  <a:schemeClr val="tx1"/>
                </a:solidFill>
                <a:latin typeface="+mn-lt"/>
                <a:ea typeface="+mn-ea"/>
                <a:cs typeface="+mn-cs"/>
              </a:rPr>
              <a:t>Daumont</a:t>
            </a:r>
            <a:r>
              <a:rPr lang="en-US" sz="1200" b="0" i="0" kern="1200" dirty="0" smtClean="0">
                <a:solidFill>
                  <a:schemeClr val="tx1"/>
                </a:solidFill>
                <a:latin typeface="+mn-lt"/>
                <a:ea typeface="+mn-ea"/>
                <a:cs typeface="+mn-cs"/>
              </a:rPr>
              <a:t>, J. </a:t>
            </a:r>
            <a:r>
              <a:rPr lang="en-US" sz="1200" b="0" i="0" kern="1200" dirty="0" err="1" smtClean="0">
                <a:solidFill>
                  <a:schemeClr val="tx1"/>
                </a:solidFill>
                <a:latin typeface="+mn-lt"/>
                <a:ea typeface="+mn-ea"/>
                <a:cs typeface="+mn-cs"/>
              </a:rPr>
              <a:t>Charbonnier</a:t>
            </a:r>
            <a:r>
              <a:rPr lang="en-US" sz="1200" b="0" i="0" kern="1200" dirty="0" smtClean="0">
                <a:solidFill>
                  <a:schemeClr val="tx1"/>
                </a:solidFill>
                <a:latin typeface="+mn-lt"/>
                <a:ea typeface="+mn-ea"/>
                <a:cs typeface="+mn-cs"/>
              </a:rPr>
              <a:t>, C. </a:t>
            </a:r>
            <a:r>
              <a:rPr lang="en-US" sz="1200" b="0" i="0" kern="1200" dirty="0" err="1" smtClean="0">
                <a:solidFill>
                  <a:schemeClr val="tx1"/>
                </a:solidFill>
                <a:latin typeface="+mn-lt"/>
                <a:ea typeface="+mn-ea"/>
                <a:cs typeface="+mn-cs"/>
              </a:rPr>
              <a:t>Parisse</a:t>
            </a:r>
            <a:r>
              <a:rPr lang="en-US" sz="1200" b="0" i="0" kern="1200" dirty="0" smtClean="0">
                <a:solidFill>
                  <a:schemeClr val="tx1"/>
                </a:solidFill>
                <a:latin typeface="+mn-lt"/>
                <a:ea typeface="+mn-ea"/>
                <a:cs typeface="+mn-cs"/>
              </a:rPr>
              <a:t>, A. </a:t>
            </a:r>
            <a:r>
              <a:rPr lang="en-US" sz="1200" b="0" i="0" kern="1200" dirty="0" err="1" smtClean="0">
                <a:solidFill>
                  <a:schemeClr val="tx1"/>
                </a:solidFill>
                <a:latin typeface="+mn-lt"/>
                <a:ea typeface="+mn-ea"/>
                <a:cs typeface="+mn-cs"/>
              </a:rPr>
              <a:t>Chakir</a:t>
            </a:r>
            <a:r>
              <a:rPr lang="en-US" sz="1200" b="0" i="0" kern="1200" dirty="0" smtClean="0">
                <a:solidFill>
                  <a:schemeClr val="tx1"/>
                </a:solidFill>
                <a:latin typeface="+mn-lt"/>
                <a:ea typeface="+mn-ea"/>
                <a:cs typeface="+mn-cs"/>
              </a:rPr>
              <a:t>, and J. </a:t>
            </a:r>
            <a:r>
              <a:rPr lang="en-US" sz="1200" b="0" i="0" kern="1200" dirty="0" err="1" smtClean="0">
                <a:solidFill>
                  <a:schemeClr val="tx1"/>
                </a:solidFill>
                <a:latin typeface="+mn-lt"/>
                <a:ea typeface="+mn-ea"/>
                <a:cs typeface="+mn-cs"/>
              </a:rPr>
              <a:t>Brion</a:t>
            </a:r>
            <a:r>
              <a:rPr lang="en-US" sz="1200" b="0" i="0" kern="1200" dirty="0" smtClean="0">
                <a:solidFill>
                  <a:schemeClr val="tx1"/>
                </a:solidFill>
                <a:latin typeface="+mn-lt"/>
                <a:ea typeface="+mn-ea"/>
                <a:cs typeface="+mn-cs"/>
              </a:rPr>
              <a:t>, "Ozone UV spectroscopy. II. Absorption cross-sections and temperature dependence," J. Atmos. Chem. </a:t>
            </a:r>
            <a:r>
              <a:rPr lang="en-US" sz="1200" b="1" i="0" kern="1200" dirty="0" smtClean="0">
                <a:solidFill>
                  <a:schemeClr val="tx1"/>
                </a:solidFill>
                <a:latin typeface="+mn-lt"/>
                <a:ea typeface="+mn-ea"/>
                <a:cs typeface="+mn-cs"/>
              </a:rPr>
              <a:t>21</a:t>
            </a:r>
            <a:r>
              <a:rPr lang="en-US" sz="1200" b="0" i="0" kern="1200" dirty="0" smtClean="0">
                <a:solidFill>
                  <a:schemeClr val="tx1"/>
                </a:solidFill>
                <a:latin typeface="+mn-lt"/>
                <a:ea typeface="+mn-ea"/>
                <a:cs typeface="+mn-cs"/>
              </a:rPr>
              <a:t>, 263-273 (1995)</a:t>
            </a:r>
            <a:r>
              <a:rPr lang="en-US" sz="1200" b="0" i="0" kern="1200" baseline="0" dirty="0" smtClean="0">
                <a:solidFill>
                  <a:schemeClr val="tx1"/>
                </a:solidFill>
                <a:latin typeface="+mn-lt"/>
                <a:ea typeface="+mn-ea"/>
                <a:cs typeface="+mn-cs"/>
              </a:rPr>
              <a:t> and references therein.</a:t>
            </a:r>
            <a:endParaRPr lang="en-US" sz="1200" b="0" i="0" kern="1200" dirty="0" smtClean="0">
              <a:solidFill>
                <a:schemeClr val="tx1"/>
              </a:solidFill>
              <a:latin typeface="+mn-lt"/>
              <a:ea typeface="+mn-ea"/>
              <a:cs typeface="+mn-cs"/>
            </a:endParaRPr>
          </a:p>
          <a:p>
            <a:r>
              <a:rPr lang="en-US" dirty="0" smtClean="0"/>
              <a:t>Quadratic</a:t>
            </a:r>
            <a:r>
              <a:rPr lang="en-US" baseline="0" dirty="0" smtClean="0"/>
              <a:t> fit provided by D. </a:t>
            </a:r>
            <a:r>
              <a:rPr lang="en-US" baseline="0" dirty="0" err="1" smtClean="0"/>
              <a:t>Haffner</a:t>
            </a:r>
            <a:r>
              <a:rPr lang="en-US" baseline="0" dirty="0" smtClean="0"/>
              <a:t>.</a:t>
            </a:r>
          </a:p>
          <a:p>
            <a:r>
              <a:rPr lang="en-US" baseline="0" dirty="0" smtClean="0"/>
              <a:t>Figure by L. Flynn.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Dark Current Monitoring and Correction for OMPS</a:t>
            </a:r>
          </a:p>
          <a:p>
            <a:r>
              <a:rPr lang="en-US" sz="1200" kern="1200" baseline="0" dirty="0" smtClean="0">
                <a:solidFill>
                  <a:schemeClr val="tx1"/>
                </a:solidFill>
                <a:latin typeface="+mn-lt"/>
                <a:ea typeface="+mn-ea"/>
                <a:cs typeface="+mn-cs"/>
              </a:rPr>
              <a:t>Michael </a:t>
            </a:r>
            <a:r>
              <a:rPr lang="en-US" sz="1200" kern="1200" baseline="0" dirty="0" err="1" smtClean="0">
                <a:solidFill>
                  <a:schemeClr val="tx1"/>
                </a:solidFill>
                <a:latin typeface="+mn-lt"/>
                <a:ea typeface="+mn-ea"/>
                <a:cs typeface="+mn-cs"/>
              </a:rPr>
              <a:t>Haken</a:t>
            </a:r>
            <a:r>
              <a:rPr lang="en-US" sz="1200" kern="1200" baseline="0" dirty="0" smtClean="0">
                <a:solidFill>
                  <a:schemeClr val="tx1"/>
                </a:solidFill>
                <a:latin typeface="+mn-lt"/>
                <a:ea typeface="+mn-ea"/>
                <a:cs typeface="+mn-cs"/>
              </a:rPr>
              <a:t> and Glen </a:t>
            </a:r>
            <a:r>
              <a:rPr lang="en-US" sz="1200" kern="1200" baseline="0" dirty="0" err="1" smtClean="0">
                <a:solidFill>
                  <a:schemeClr val="tx1"/>
                </a:solidFill>
                <a:latin typeface="+mn-lt"/>
                <a:ea typeface="+mn-ea"/>
                <a:cs typeface="+mn-cs"/>
              </a:rPr>
              <a:t>Jaross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NASA-GSFC/SSAI</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DR – Discrepancy Report</a:t>
            </a:r>
          </a:p>
          <a:p>
            <a:r>
              <a:rPr lang="en-US" dirty="0" smtClean="0"/>
              <a:t>CCR</a:t>
            </a:r>
            <a:r>
              <a:rPr lang="en-US" baseline="0" dirty="0" smtClean="0"/>
              <a:t> – Configuration Control Request</a:t>
            </a:r>
          </a:p>
          <a:p>
            <a:r>
              <a:rPr lang="en-US" sz="1200" b="0" i="0" kern="1200" dirty="0" smtClean="0">
                <a:solidFill>
                  <a:schemeClr val="tx1"/>
                </a:solidFill>
                <a:latin typeface="+mn-lt"/>
                <a:ea typeface="+mn-ea"/>
                <a:cs typeface="+mn-cs"/>
              </a:rPr>
              <a:t>Draft Timeline of major changes in OMPS Nadir Products</a:t>
            </a:r>
          </a:p>
          <a:p>
            <a:r>
              <a:rPr lang="en-US" sz="1200" b="0" i="0" kern="1200" dirty="0" smtClean="0">
                <a:solidFill>
                  <a:schemeClr val="tx1"/>
                </a:solidFill>
                <a:latin typeface="+mn-lt"/>
                <a:ea typeface="+mn-ea"/>
                <a:cs typeface="+mn-cs"/>
              </a:rPr>
              <a:t>•      Problem with wavelength scale in NM February</a:t>
            </a:r>
          </a:p>
          <a:p>
            <a:r>
              <a:rPr lang="en-US" sz="1200" b="0" i="0" kern="1200" dirty="0" smtClean="0">
                <a:solidFill>
                  <a:schemeClr val="tx1"/>
                </a:solidFill>
                <a:latin typeface="+mn-lt"/>
                <a:ea typeface="+mn-ea"/>
                <a:cs typeface="+mn-cs"/>
              </a:rPr>
              <a:t>•      Problem with wavelength scale in NP February (DOY error) Final data at CLASS? No.</a:t>
            </a:r>
          </a:p>
          <a:p>
            <a:r>
              <a:rPr lang="en-US" sz="1200" b="0" i="0" kern="1200" dirty="0" smtClean="0">
                <a:solidFill>
                  <a:schemeClr val="tx1"/>
                </a:solidFill>
                <a:latin typeface="+mn-lt"/>
                <a:ea typeface="+mn-ea"/>
                <a:cs typeface="+mn-cs"/>
              </a:rPr>
              <a:t>•      May 7, 2012 – New OMPS NM and OMPS NP Wavelength Scales CCR #389  </a:t>
            </a:r>
          </a:p>
          <a:p>
            <a:r>
              <a:rPr lang="en-US" sz="1200" b="0" i="0" kern="1200" dirty="0" smtClean="0">
                <a:solidFill>
                  <a:schemeClr val="tx1"/>
                </a:solidFill>
                <a:latin typeface="+mn-lt"/>
                <a:ea typeface="+mn-ea"/>
                <a:cs typeface="+mn-cs"/>
              </a:rPr>
              <a:t>•      June 11, 2012 – New OMPS NM Day 1 Solar Irradiance CCR #411</a:t>
            </a:r>
          </a:p>
          <a:p>
            <a:r>
              <a:rPr lang="en-US" sz="1200" b="0" i="0" kern="1200" dirty="0" smtClean="0">
                <a:solidFill>
                  <a:schemeClr val="tx1"/>
                </a:solidFill>
                <a:latin typeface="+mn-lt"/>
                <a:ea typeface="+mn-ea"/>
                <a:cs typeface="+mn-cs"/>
              </a:rPr>
              <a:t>•      July 17, 2012 – OMPS NP Day 1 Solar Irradiance CCR #458</a:t>
            </a:r>
          </a:p>
          <a:p>
            <a:r>
              <a:rPr lang="en-US" sz="1200" b="0" i="0" kern="1200" dirty="0" smtClean="0">
                <a:solidFill>
                  <a:schemeClr val="tx1"/>
                </a:solidFill>
                <a:latin typeface="+mn-lt"/>
                <a:ea typeface="+mn-ea"/>
                <a:cs typeface="+mn-cs"/>
              </a:rPr>
              <a:t>•      August 10, 2012 – New NM RT LUT CCR #343 (Mx6.1)</a:t>
            </a:r>
          </a:p>
          <a:p>
            <a:r>
              <a:rPr lang="en-US" sz="1200" b="0" i="0" kern="1200" dirty="0" smtClean="0">
                <a:solidFill>
                  <a:schemeClr val="tx1"/>
                </a:solidFill>
                <a:latin typeface="+mn-lt"/>
                <a:ea typeface="+mn-ea"/>
                <a:cs typeface="+mn-cs"/>
              </a:rPr>
              <a:t>•      August 10, 2012 – CTP to UV for INCTO CCR #385 (Mx6.2)</a:t>
            </a:r>
          </a:p>
          <a:p>
            <a:r>
              <a:rPr lang="en-US" sz="1200" b="0" i="0" kern="1200" dirty="0" smtClean="0">
                <a:solidFill>
                  <a:schemeClr val="tx1"/>
                </a:solidFill>
                <a:latin typeface="+mn-lt"/>
                <a:ea typeface="+mn-ea"/>
                <a:cs typeface="+mn-cs"/>
              </a:rPr>
              <a:t>•      October 15, 2012 – OMPS NM E/S distance CCR #481 (Mx6.3)</a:t>
            </a:r>
          </a:p>
          <a:p>
            <a:r>
              <a:rPr lang="en-US" sz="1200" b="0" i="0" kern="1200" dirty="0" smtClean="0">
                <a:solidFill>
                  <a:schemeClr val="tx1"/>
                </a:solidFill>
                <a:latin typeface="+mn-lt"/>
                <a:ea typeface="+mn-ea"/>
                <a:cs typeface="+mn-cs"/>
              </a:rPr>
              <a:t>•      October 15, 2012 – Partial cloud and VIIRS CF CCR #419 (Mx6.3)</a:t>
            </a:r>
          </a:p>
          <a:p>
            <a:r>
              <a:rPr lang="en-US" sz="1200" b="0" i="0" kern="1200" dirty="0" smtClean="0">
                <a:solidFill>
                  <a:schemeClr val="tx1"/>
                </a:solidFill>
                <a:latin typeface="+mn-lt"/>
                <a:ea typeface="+mn-ea"/>
                <a:cs typeface="+mn-cs"/>
              </a:rPr>
              <a:t>•      TLE in use for Ephemeris Mx6.3 – Mx6.4</a:t>
            </a:r>
          </a:p>
          <a:p>
            <a:r>
              <a:rPr lang="en-US" sz="1200" b="0" i="0" kern="1200" dirty="0" smtClean="0">
                <a:solidFill>
                  <a:schemeClr val="tx1"/>
                </a:solidFill>
                <a:latin typeface="+mn-lt"/>
                <a:ea typeface="+mn-ea"/>
                <a:cs typeface="+mn-cs"/>
              </a:rPr>
              <a:t>•      Updates to VIIRS Snow/Ice Tiles xxx</a:t>
            </a:r>
          </a:p>
          <a:p>
            <a:r>
              <a:rPr lang="en-US" sz="1200" b="0" i="0" kern="1200" dirty="0" smtClean="0">
                <a:solidFill>
                  <a:schemeClr val="tx1"/>
                </a:solidFill>
                <a:latin typeface="+mn-lt"/>
                <a:ea typeface="+mn-ea"/>
                <a:cs typeface="+mn-cs"/>
              </a:rPr>
              <a:t>Future</a:t>
            </a:r>
          </a:p>
          <a:p>
            <a:r>
              <a:rPr lang="en-US" sz="1200" b="0" i="0" kern="1200" dirty="0" smtClean="0">
                <a:solidFill>
                  <a:schemeClr val="tx1"/>
                </a:solidFill>
                <a:latin typeface="+mn-lt"/>
                <a:ea typeface="+mn-ea"/>
                <a:cs typeface="+mn-cs"/>
              </a:rPr>
              <a:t>•      February 2013 – IMOPO Surface Pressure limit too restrictive CCR #595 (Mx6.6)</a:t>
            </a:r>
          </a:p>
          <a:p>
            <a:r>
              <a:rPr lang="en-US" sz="1200" b="0" i="0" kern="1200" dirty="0" smtClean="0">
                <a:solidFill>
                  <a:schemeClr val="tx1"/>
                </a:solidFill>
                <a:latin typeface="+mn-lt"/>
                <a:ea typeface="+mn-ea"/>
                <a:cs typeface="+mn-cs"/>
              </a:rPr>
              <a:t>•      April 2013 – CTP for OOTCO CCR #736 (Mx7.0)</a:t>
            </a:r>
          </a:p>
          <a:p>
            <a:r>
              <a:rPr lang="en-US" sz="1200" b="0" i="0" kern="1200" dirty="0" smtClean="0">
                <a:solidFill>
                  <a:schemeClr val="tx1"/>
                </a:solidFill>
                <a:latin typeface="+mn-lt"/>
                <a:ea typeface="+mn-ea"/>
                <a:cs typeface="+mn-cs"/>
              </a:rPr>
              <a:t>•      April 2013 – Profile and TOZ flags switched in IMOPO PCR (Mx7.0)</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43000" y="685800"/>
            <a:ext cx="4572000" cy="3429000"/>
          </a:xfrm>
          <a:ln/>
        </p:spPr>
      </p:sp>
      <p:sp>
        <p:nvSpPr>
          <p:cNvPr id="45059" name="Notes Placeholder 2"/>
          <p:cNvSpPr>
            <a:spLocks noGrp="1"/>
          </p:cNvSpPr>
          <p:nvPr>
            <p:ph type="body" idx="1"/>
          </p:nvPr>
        </p:nvSpPr>
        <p:spPr>
          <a:noFill/>
          <a:ln/>
        </p:spPr>
        <p:txBody>
          <a:bodyPr/>
          <a:lstStyle/>
          <a:p>
            <a:r>
              <a:rPr lang="en-US" dirty="0" smtClean="0"/>
              <a:t>From C. Seftor</a:t>
            </a:r>
          </a:p>
        </p:txBody>
      </p:sp>
      <p:sp>
        <p:nvSpPr>
          <p:cNvPr id="45060" name="Slide Number Placeholder 3"/>
          <p:cNvSpPr>
            <a:spLocks noGrp="1"/>
          </p:cNvSpPr>
          <p:nvPr>
            <p:ph type="sldNum" sz="quarter" idx="5"/>
          </p:nvPr>
        </p:nvSpPr>
        <p:spPr>
          <a:noFill/>
        </p:spPr>
        <p:txBody>
          <a:bodyPr/>
          <a:lstStyle/>
          <a:p>
            <a:fld id="{3A7CB151-B4DE-413E-BF55-1964F9B68BB4}" type="slidenum">
              <a:rPr lang="en-US" smtClean="0"/>
              <a:pPr/>
              <a:t>18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http://www.spacewx.com/About_MgII.html</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00" indent="0" algn="ctr">
              <a:buNone/>
              <a:defRPr>
                <a:solidFill>
                  <a:schemeClr val="tx1">
                    <a:tint val="75000"/>
                  </a:schemeClr>
                </a:solidFill>
              </a:defRPr>
            </a:lvl2pPr>
            <a:lvl3pPr marL="914201" indent="0" algn="ctr">
              <a:buNone/>
              <a:defRPr>
                <a:solidFill>
                  <a:schemeClr val="tx1">
                    <a:tint val="75000"/>
                  </a:schemeClr>
                </a:solidFill>
              </a:defRPr>
            </a:lvl3pPr>
            <a:lvl4pPr marL="1371301" indent="0" algn="ctr">
              <a:buNone/>
              <a:defRPr>
                <a:solidFill>
                  <a:schemeClr val="tx1">
                    <a:tint val="75000"/>
                  </a:schemeClr>
                </a:solidFill>
              </a:defRPr>
            </a:lvl4pPr>
            <a:lvl5pPr marL="1828402" indent="0" algn="ctr">
              <a:buNone/>
              <a:defRPr>
                <a:solidFill>
                  <a:schemeClr val="tx1">
                    <a:tint val="75000"/>
                  </a:schemeClr>
                </a:solidFill>
              </a:defRPr>
            </a:lvl5pPr>
            <a:lvl6pPr marL="2285502" indent="0" algn="ctr">
              <a:buNone/>
              <a:defRPr>
                <a:solidFill>
                  <a:schemeClr val="tx1">
                    <a:tint val="75000"/>
                  </a:schemeClr>
                </a:solidFill>
              </a:defRPr>
            </a:lvl6pPr>
            <a:lvl7pPr marL="2742603" indent="0" algn="ctr">
              <a:buNone/>
              <a:defRPr>
                <a:solidFill>
                  <a:schemeClr val="tx1">
                    <a:tint val="75000"/>
                  </a:schemeClr>
                </a:solidFill>
              </a:defRPr>
            </a:lvl7pPr>
            <a:lvl8pPr marL="3199703" indent="0" algn="ctr">
              <a:buNone/>
              <a:defRPr>
                <a:solidFill>
                  <a:schemeClr val="tx1">
                    <a:tint val="75000"/>
                  </a:schemeClr>
                </a:solidFill>
              </a:defRPr>
            </a:lvl8pPr>
            <a:lvl9pPr marL="365680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380AB-66B5-4F0A-9F78-366E5EF31FC4}" type="datetime1">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8CFD3-23B8-45A1-B538-0527BD1B74AC}" type="datetime1">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133B5-6C68-480E-A673-0BDB411D409C}" type="datetime1">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A950-D257-4ABF-A291-86D5CDB19FDD}" type="datetime1">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00" indent="0">
              <a:buNone/>
              <a:defRPr sz="1800">
                <a:solidFill>
                  <a:schemeClr val="tx1">
                    <a:tint val="75000"/>
                  </a:schemeClr>
                </a:solidFill>
              </a:defRPr>
            </a:lvl2pPr>
            <a:lvl3pPr marL="914201" indent="0">
              <a:buNone/>
              <a:defRPr sz="1600">
                <a:solidFill>
                  <a:schemeClr val="tx1">
                    <a:tint val="75000"/>
                  </a:schemeClr>
                </a:solidFill>
              </a:defRPr>
            </a:lvl3pPr>
            <a:lvl4pPr marL="1371301" indent="0">
              <a:buNone/>
              <a:defRPr sz="1400">
                <a:solidFill>
                  <a:schemeClr val="tx1">
                    <a:tint val="75000"/>
                  </a:schemeClr>
                </a:solidFill>
              </a:defRPr>
            </a:lvl4pPr>
            <a:lvl5pPr marL="1828402" indent="0">
              <a:buNone/>
              <a:defRPr sz="1400">
                <a:solidFill>
                  <a:schemeClr val="tx1">
                    <a:tint val="75000"/>
                  </a:schemeClr>
                </a:solidFill>
              </a:defRPr>
            </a:lvl5pPr>
            <a:lvl6pPr marL="2285502" indent="0">
              <a:buNone/>
              <a:defRPr sz="1400">
                <a:solidFill>
                  <a:schemeClr val="tx1">
                    <a:tint val="75000"/>
                  </a:schemeClr>
                </a:solidFill>
              </a:defRPr>
            </a:lvl6pPr>
            <a:lvl7pPr marL="2742603" indent="0">
              <a:buNone/>
              <a:defRPr sz="1400">
                <a:solidFill>
                  <a:schemeClr val="tx1">
                    <a:tint val="75000"/>
                  </a:schemeClr>
                </a:solidFill>
              </a:defRPr>
            </a:lvl7pPr>
            <a:lvl8pPr marL="3199703" indent="0">
              <a:buNone/>
              <a:defRPr sz="1400">
                <a:solidFill>
                  <a:schemeClr val="tx1">
                    <a:tint val="75000"/>
                  </a:schemeClr>
                </a:solidFill>
              </a:defRPr>
            </a:lvl8pPr>
            <a:lvl9pPr marL="36568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F0A91A-BF08-4275-952F-23760280CEF3}" type="datetime1">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F61BA6-7626-4545-A6A9-A816C55B411E}" type="datetime1">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00" indent="0">
              <a:buNone/>
              <a:defRPr sz="2000" b="1"/>
            </a:lvl2pPr>
            <a:lvl3pPr marL="914201" indent="0">
              <a:buNone/>
              <a:defRPr sz="1800" b="1"/>
            </a:lvl3pPr>
            <a:lvl4pPr marL="1371301" indent="0">
              <a:buNone/>
              <a:defRPr sz="1600" b="1"/>
            </a:lvl4pPr>
            <a:lvl5pPr marL="1828402" indent="0">
              <a:buNone/>
              <a:defRPr sz="1600" b="1"/>
            </a:lvl5pPr>
            <a:lvl6pPr marL="2285502" indent="0">
              <a:buNone/>
              <a:defRPr sz="1600" b="1"/>
            </a:lvl6pPr>
            <a:lvl7pPr marL="2742603" indent="0">
              <a:buNone/>
              <a:defRPr sz="1600" b="1"/>
            </a:lvl7pPr>
            <a:lvl8pPr marL="3199703" indent="0">
              <a:buNone/>
              <a:defRPr sz="1600" b="1"/>
            </a:lvl8pPr>
            <a:lvl9pPr marL="36568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00" indent="0">
              <a:buNone/>
              <a:defRPr sz="2000" b="1"/>
            </a:lvl2pPr>
            <a:lvl3pPr marL="914201" indent="0">
              <a:buNone/>
              <a:defRPr sz="1800" b="1"/>
            </a:lvl3pPr>
            <a:lvl4pPr marL="1371301" indent="0">
              <a:buNone/>
              <a:defRPr sz="1600" b="1"/>
            </a:lvl4pPr>
            <a:lvl5pPr marL="1828402" indent="0">
              <a:buNone/>
              <a:defRPr sz="1600" b="1"/>
            </a:lvl5pPr>
            <a:lvl6pPr marL="2285502" indent="0">
              <a:buNone/>
              <a:defRPr sz="1600" b="1"/>
            </a:lvl6pPr>
            <a:lvl7pPr marL="2742603" indent="0">
              <a:buNone/>
              <a:defRPr sz="1600" b="1"/>
            </a:lvl7pPr>
            <a:lvl8pPr marL="3199703" indent="0">
              <a:buNone/>
              <a:defRPr sz="1600" b="1"/>
            </a:lvl8pPr>
            <a:lvl9pPr marL="36568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D1AB6-CF76-41C4-A7A7-2B89C4074B89}" type="datetime1">
              <a:rPr lang="en-US" smtClean="0"/>
              <a:t>4/10/2013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549360-FA36-4340-911B-1CFA9342B836}" type="datetime1">
              <a:rPr lang="en-US" smtClean="0"/>
              <a:t>4/10/2013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04487-55D8-478F-8159-3CC06BB994CB}" type="datetime1">
              <a:rPr lang="en-US" smtClean="0"/>
              <a:t>4/10/2013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00" indent="0">
              <a:buNone/>
              <a:defRPr sz="1200"/>
            </a:lvl2pPr>
            <a:lvl3pPr marL="914201" indent="0">
              <a:buNone/>
              <a:defRPr sz="1000"/>
            </a:lvl3pPr>
            <a:lvl4pPr marL="1371301" indent="0">
              <a:buNone/>
              <a:defRPr sz="900"/>
            </a:lvl4pPr>
            <a:lvl5pPr marL="1828402" indent="0">
              <a:buNone/>
              <a:defRPr sz="900"/>
            </a:lvl5pPr>
            <a:lvl6pPr marL="2285502" indent="0">
              <a:buNone/>
              <a:defRPr sz="900"/>
            </a:lvl6pPr>
            <a:lvl7pPr marL="2742603" indent="0">
              <a:buNone/>
              <a:defRPr sz="900"/>
            </a:lvl7pPr>
            <a:lvl8pPr marL="3199703" indent="0">
              <a:buNone/>
              <a:defRPr sz="900"/>
            </a:lvl8pPr>
            <a:lvl9pPr marL="36568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2FA9C-591F-41BE-B416-A08F76D1F49A}" type="datetime1">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0" indent="0">
              <a:buNone/>
              <a:defRPr sz="2800"/>
            </a:lvl2pPr>
            <a:lvl3pPr marL="914201" indent="0">
              <a:buNone/>
              <a:defRPr sz="2400"/>
            </a:lvl3pPr>
            <a:lvl4pPr marL="1371301" indent="0">
              <a:buNone/>
              <a:defRPr sz="2000"/>
            </a:lvl4pPr>
            <a:lvl5pPr marL="1828402" indent="0">
              <a:buNone/>
              <a:defRPr sz="2000"/>
            </a:lvl5pPr>
            <a:lvl6pPr marL="2285502" indent="0">
              <a:buNone/>
              <a:defRPr sz="2000"/>
            </a:lvl6pPr>
            <a:lvl7pPr marL="2742603" indent="0">
              <a:buNone/>
              <a:defRPr sz="2000"/>
            </a:lvl7pPr>
            <a:lvl8pPr marL="3199703" indent="0">
              <a:buNone/>
              <a:defRPr sz="2000"/>
            </a:lvl8pPr>
            <a:lvl9pPr marL="3656803"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0" indent="0">
              <a:buNone/>
              <a:defRPr sz="1200"/>
            </a:lvl2pPr>
            <a:lvl3pPr marL="914201" indent="0">
              <a:buNone/>
              <a:defRPr sz="1000"/>
            </a:lvl3pPr>
            <a:lvl4pPr marL="1371301" indent="0">
              <a:buNone/>
              <a:defRPr sz="900"/>
            </a:lvl4pPr>
            <a:lvl5pPr marL="1828402" indent="0">
              <a:buNone/>
              <a:defRPr sz="900"/>
            </a:lvl5pPr>
            <a:lvl6pPr marL="2285502" indent="0">
              <a:buNone/>
              <a:defRPr sz="900"/>
            </a:lvl6pPr>
            <a:lvl7pPr marL="2742603" indent="0">
              <a:buNone/>
              <a:defRPr sz="900"/>
            </a:lvl7pPr>
            <a:lvl8pPr marL="3199703" indent="0">
              <a:buNone/>
              <a:defRPr sz="900"/>
            </a:lvl8pPr>
            <a:lvl9pPr marL="36568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D491A-A362-45BF-9512-03FE8D1ABCBC}" type="datetime1">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0" tIns="45710" rIns="91420" bIns="4571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0" tIns="45710" rIns="91420" bIns="457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0" tIns="45710" rIns="91420" bIns="45710" rtlCol="0" anchor="ctr"/>
          <a:lstStyle>
            <a:lvl1pPr algn="l">
              <a:defRPr sz="1200">
                <a:solidFill>
                  <a:schemeClr val="tx1">
                    <a:tint val="75000"/>
                  </a:schemeClr>
                </a:solidFill>
              </a:defRPr>
            </a:lvl1pPr>
          </a:lstStyle>
          <a:p>
            <a:fld id="{E2859E52-5963-4336-BEAA-5EDAC886A953}" type="datetime1">
              <a:rPr lang="en-US" smtClean="0"/>
              <a:t>4/10/2013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0" tIns="45710" rIns="91420" bIns="4571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0" tIns="45710" rIns="91420" bIns="45710" rtlCol="0" anchor="ctr"/>
          <a:lstStyle>
            <a:lvl1pPr algn="r">
              <a:defRPr sz="1200">
                <a:solidFill>
                  <a:schemeClr val="tx1">
                    <a:tint val="75000"/>
                  </a:schemeClr>
                </a:solidFill>
              </a:defRPr>
            </a:lvl1pPr>
          </a:lstStyle>
          <a:p>
            <a:fld id="{DF5EA597-D671-40E4-B0A9-DB87D029A0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201" rtl="0" eaLnBrk="1" latinLnBrk="0" hangingPunct="1">
        <a:spcBef>
          <a:spcPct val="0"/>
        </a:spcBef>
        <a:buNone/>
        <a:defRPr sz="4400" kern="1200">
          <a:solidFill>
            <a:schemeClr val="tx1"/>
          </a:solidFill>
          <a:latin typeface="+mj-lt"/>
          <a:ea typeface="+mj-ea"/>
          <a:cs typeface="+mj-cs"/>
        </a:defRPr>
      </a:lvl1pPr>
    </p:titleStyle>
    <p:bodyStyle>
      <a:lvl1pPr marL="342825" indent="-342825" algn="l" defTabSz="91420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88" indent="-285688" algn="l" defTabSz="91420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51" indent="-228550" algn="l" defTabSz="91420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52" indent="-228550" algn="l" defTabSz="91420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52" indent="-228550" algn="l" defTabSz="91420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52" indent="-228550" algn="l" defTabSz="9142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53" indent="-228550" algn="l" defTabSz="9142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53" indent="-228550" algn="l" defTabSz="9142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54" indent="-228550" algn="l" defTabSz="9142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01" rtl="0" eaLnBrk="1" latinLnBrk="0" hangingPunct="1">
        <a:defRPr sz="1800" kern="1200">
          <a:solidFill>
            <a:schemeClr val="tx1"/>
          </a:solidFill>
          <a:latin typeface="+mn-lt"/>
          <a:ea typeface="+mn-ea"/>
          <a:cs typeface="+mn-cs"/>
        </a:defRPr>
      </a:lvl1pPr>
      <a:lvl2pPr marL="457100" algn="l" defTabSz="914201" rtl="0" eaLnBrk="1" latinLnBrk="0" hangingPunct="1">
        <a:defRPr sz="1800" kern="1200">
          <a:solidFill>
            <a:schemeClr val="tx1"/>
          </a:solidFill>
          <a:latin typeface="+mn-lt"/>
          <a:ea typeface="+mn-ea"/>
          <a:cs typeface="+mn-cs"/>
        </a:defRPr>
      </a:lvl2pPr>
      <a:lvl3pPr marL="914201" algn="l" defTabSz="914201" rtl="0" eaLnBrk="1" latinLnBrk="0" hangingPunct="1">
        <a:defRPr sz="1800" kern="1200">
          <a:solidFill>
            <a:schemeClr val="tx1"/>
          </a:solidFill>
          <a:latin typeface="+mn-lt"/>
          <a:ea typeface="+mn-ea"/>
          <a:cs typeface="+mn-cs"/>
        </a:defRPr>
      </a:lvl3pPr>
      <a:lvl4pPr marL="1371301" algn="l" defTabSz="914201" rtl="0" eaLnBrk="1" latinLnBrk="0" hangingPunct="1">
        <a:defRPr sz="1800" kern="1200">
          <a:solidFill>
            <a:schemeClr val="tx1"/>
          </a:solidFill>
          <a:latin typeface="+mn-lt"/>
          <a:ea typeface="+mn-ea"/>
          <a:cs typeface="+mn-cs"/>
        </a:defRPr>
      </a:lvl4pPr>
      <a:lvl5pPr marL="1828402" algn="l" defTabSz="914201" rtl="0" eaLnBrk="1" latinLnBrk="0" hangingPunct="1">
        <a:defRPr sz="1800" kern="1200">
          <a:solidFill>
            <a:schemeClr val="tx1"/>
          </a:solidFill>
          <a:latin typeface="+mn-lt"/>
          <a:ea typeface="+mn-ea"/>
          <a:cs typeface="+mn-cs"/>
        </a:defRPr>
      </a:lvl5pPr>
      <a:lvl6pPr marL="2285502" algn="l" defTabSz="914201" rtl="0" eaLnBrk="1" latinLnBrk="0" hangingPunct="1">
        <a:defRPr sz="1800" kern="1200">
          <a:solidFill>
            <a:schemeClr val="tx1"/>
          </a:solidFill>
          <a:latin typeface="+mn-lt"/>
          <a:ea typeface="+mn-ea"/>
          <a:cs typeface="+mn-cs"/>
        </a:defRPr>
      </a:lvl6pPr>
      <a:lvl7pPr marL="2742603" algn="l" defTabSz="914201" rtl="0" eaLnBrk="1" latinLnBrk="0" hangingPunct="1">
        <a:defRPr sz="1800" kern="1200">
          <a:solidFill>
            <a:schemeClr val="tx1"/>
          </a:solidFill>
          <a:latin typeface="+mn-lt"/>
          <a:ea typeface="+mn-ea"/>
          <a:cs typeface="+mn-cs"/>
        </a:defRPr>
      </a:lvl7pPr>
      <a:lvl8pPr marL="3199703" algn="l" defTabSz="914201" rtl="0" eaLnBrk="1" latinLnBrk="0" hangingPunct="1">
        <a:defRPr sz="1800" kern="1200">
          <a:solidFill>
            <a:schemeClr val="tx1"/>
          </a:solidFill>
          <a:latin typeface="+mn-lt"/>
          <a:ea typeface="+mn-ea"/>
          <a:cs typeface="+mn-cs"/>
        </a:defRPr>
      </a:lvl8pPr>
      <a:lvl9pPr marL="3656803" algn="l" defTabSz="9142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npp.gsfc.nasa.gov/science/sciencedocuments/ATBD_122011/474-00026_Rev-Baseline.pdf" TargetMode="External"/><Relationship Id="rId2" Type="http://schemas.openxmlformats.org/officeDocument/2006/relationships/hyperlink" Target="http://npp.gsfc.nasa.gov/documents.html" TargetMode="External"/><Relationship Id="rId1" Type="http://schemas.openxmlformats.org/officeDocument/2006/relationships/slideLayout" Target="../slideLayouts/slideLayout2.xml"/><Relationship Id="rId5" Type="http://schemas.openxmlformats.org/officeDocument/2006/relationships/hyperlink" Target="http://npp.gsfc.nasa.gov/science/sciencedocuments/CDFCB_122011/474-00001-04-01_CDFCB-Vol4-Part1_Rev-_Block-1-1_31Mar2011.pdf" TargetMode="External"/><Relationship Id="rId4" Type="http://schemas.openxmlformats.org/officeDocument/2006/relationships/hyperlink" Target="http://npp.gsfc.nasa.gov/science/sciencedocuments/022012/474-00067_OAD-OMPS-NP-IP-SW_RevA_20120127.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star.nesdis.noaa.gov/icvs/PROD/proOMPSbeta.O3PRO_IMOPO.ph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image" Target="../media/image52.png"/><Relationship Id="rId18" Type="http://schemas.openxmlformats.org/officeDocument/2006/relationships/image" Target="../media/image55.png"/><Relationship Id="rId3" Type="http://schemas.openxmlformats.org/officeDocument/2006/relationships/hyperlink" Target="http://www.star.nesdis.noaa.gov/smcd/spb/icvs/proSBUV2operational.php" TargetMode="External"/><Relationship Id="rId21" Type="http://schemas.openxmlformats.org/officeDocument/2006/relationships/image" Target="../media/image58.jpeg"/><Relationship Id="rId7" Type="http://schemas.openxmlformats.org/officeDocument/2006/relationships/hyperlink" Target="http://www.esrl.noaa.gov/gmd/grad/neubrew/ProductDisplays.jsp" TargetMode="External"/><Relationship Id="rId12" Type="http://schemas.openxmlformats.org/officeDocument/2006/relationships/image" Target="../media/image51.png"/><Relationship Id="rId17" Type="http://schemas.openxmlformats.org/officeDocument/2006/relationships/hyperlink" Target="http://www.nsof.class.noaa.gov/" TargetMode="External"/><Relationship Id="rId2" Type="http://schemas.openxmlformats.org/officeDocument/2006/relationships/notesSlide" Target="../notesSlides/notesSlide24.xml"/><Relationship Id="rId16" Type="http://schemas.openxmlformats.org/officeDocument/2006/relationships/image" Target="../media/image1.jpeg"/><Relationship Id="rId20"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hyperlink" Target="http://projects.osd.noaa.gov/NDE/index.htm" TargetMode="External"/><Relationship Id="rId11" Type="http://schemas.openxmlformats.org/officeDocument/2006/relationships/image" Target="../media/image5.png"/><Relationship Id="rId24" Type="http://schemas.openxmlformats.org/officeDocument/2006/relationships/image" Target="../media/image43.png"/><Relationship Id="rId5" Type="http://schemas.openxmlformats.org/officeDocument/2006/relationships/hyperlink" Target="http://www.nsof.class.noaa.gov/saa/products/search?datatype_family=OMPS" TargetMode="External"/><Relationship Id="rId15" Type="http://schemas.openxmlformats.org/officeDocument/2006/relationships/image" Target="../media/image54.png"/><Relationship Id="rId23" Type="http://schemas.openxmlformats.org/officeDocument/2006/relationships/image" Target="../media/image60.png"/><Relationship Id="rId10" Type="http://schemas.openxmlformats.org/officeDocument/2006/relationships/image" Target="../media/image50.jpeg"/><Relationship Id="rId19" Type="http://schemas.openxmlformats.org/officeDocument/2006/relationships/image" Target="../media/image56.png"/><Relationship Id="rId4" Type="http://schemas.openxmlformats.org/officeDocument/2006/relationships/hyperlink" Target="http://www.star.nesdis.noaa.gov/icvs/PROD/proComparison.php" TargetMode="External"/><Relationship Id="rId9" Type="http://schemas.openxmlformats.org/officeDocument/2006/relationships/image" Target="../media/image49.png"/><Relationship Id="rId14" Type="http://schemas.openxmlformats.org/officeDocument/2006/relationships/image" Target="../media/image53.png"/><Relationship Id="rId22"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hyperlink" Target="http://www.star.nesdis.noaa.gov/icvs/PROD/proOMPSbeta.O3PRO_IMOPO.php"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0.png"/><Relationship Id="rId3" Type="http://schemas.openxmlformats.org/officeDocument/2006/relationships/hyperlink" Target="http://www.star.nesdis.noaa.gov/icvs/PROD/proOMPSbeta.TOZ_V8.php" TargetMode="External"/><Relationship Id="rId21" Type="http://schemas.openxmlformats.org/officeDocument/2006/relationships/image" Target="../media/image73.png"/><Relationship Id="rId7" Type="http://schemas.openxmlformats.org/officeDocument/2006/relationships/image" Target="../media/image1.jpeg"/><Relationship Id="rId12" Type="http://schemas.openxmlformats.org/officeDocument/2006/relationships/image" Target="../media/image65.emf"/><Relationship Id="rId17" Type="http://schemas.openxmlformats.org/officeDocument/2006/relationships/image" Target="../media/image38.png"/><Relationship Id="rId2" Type="http://schemas.openxmlformats.org/officeDocument/2006/relationships/hyperlink" Target="http://npp.gsfc.nasa.gov/" TargetMode="External"/><Relationship Id="rId16" Type="http://schemas.openxmlformats.org/officeDocument/2006/relationships/image" Target="../media/image69.png"/><Relationship Id="rId20"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64.png"/><Relationship Id="rId5" Type="http://schemas.openxmlformats.org/officeDocument/2006/relationships/image" Target="../media/image49.png"/><Relationship Id="rId15" Type="http://schemas.openxmlformats.org/officeDocument/2006/relationships/image" Target="../media/image68.png"/><Relationship Id="rId10" Type="http://schemas.openxmlformats.org/officeDocument/2006/relationships/image" Target="../media/image63.png"/><Relationship Id="rId19" Type="http://schemas.openxmlformats.org/officeDocument/2006/relationships/image" Target="../media/image71.png"/><Relationship Id="rId4" Type="http://schemas.openxmlformats.org/officeDocument/2006/relationships/hyperlink" Target="http://www.ospo.noaa.gov/Products/atmosphere/" TargetMode="External"/><Relationship Id="rId9" Type="http://schemas.openxmlformats.org/officeDocument/2006/relationships/image" Target="../media/image62.png"/><Relationship Id="rId14" Type="http://schemas.openxmlformats.org/officeDocument/2006/relationships/image" Target="../media/image67.png"/></Relationships>
</file>

<file path=ppt/slides/_rels/slide51.xml.rels><?xml version="1.0" encoding="UTF-8" standalone="yes"?>
<Relationships xmlns="http://schemas.openxmlformats.org/package/2006/relationships"><Relationship Id="rId3" Type="http://schemas.openxmlformats.org/officeDocument/2006/relationships/hyperlink" Target="http://www.star.nesdis.noaa.gov/smcd/spb/icvs/proSBUV2operational.php" TargetMode="External"/><Relationship Id="rId2" Type="http://schemas.openxmlformats.org/officeDocument/2006/relationships/hyperlink" Target="http://www.star.nesdis.noaa.gov/smcd/spb/icvs/proComparison.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3733800"/>
          </a:xfrm>
        </p:spPr>
        <p:txBody>
          <a:bodyPr>
            <a:normAutofit/>
          </a:bodyPr>
          <a:lstStyle/>
          <a:p>
            <a:r>
              <a:rPr lang="en-US" sz="3200" dirty="0" smtClean="0"/>
              <a:t>Provisional Findings for the OMPS</a:t>
            </a:r>
            <a:br>
              <a:rPr lang="en-US" sz="3200" dirty="0" smtClean="0"/>
            </a:br>
            <a:r>
              <a:rPr lang="en-US" sz="3200" dirty="0" smtClean="0"/>
              <a:t>Nadir Profiler Ozone Profile (IMOPO) </a:t>
            </a:r>
            <a:endParaRPr lang="en-US" sz="3200" dirty="0"/>
          </a:p>
        </p:txBody>
      </p:sp>
      <p:sp>
        <p:nvSpPr>
          <p:cNvPr id="4" name="Subtitle 2"/>
          <p:cNvSpPr txBox="1">
            <a:spLocks/>
          </p:cNvSpPr>
          <p:nvPr/>
        </p:nvSpPr>
        <p:spPr>
          <a:xfrm>
            <a:off x="1295400" y="4724400"/>
            <a:ext cx="6477000" cy="1447800"/>
          </a:xfrm>
          <a:prstGeom prst="rect">
            <a:avLst/>
          </a:prstGeom>
        </p:spPr>
        <p:txBody>
          <a:bodyPr vert="horz" lIns="91420" tIns="45710" rIns="91420" bIns="45710" rtlCol="0">
            <a:normAutofit fontScale="77500" lnSpcReduction="20000"/>
          </a:bodyPr>
          <a:lstStyle/>
          <a:p>
            <a:pPr algn="ctr">
              <a:spcBef>
                <a:spcPct val="20000"/>
              </a:spcBef>
              <a:defRPr/>
            </a:pPr>
            <a:r>
              <a:rPr lang="en-US" sz="3200" dirty="0" smtClean="0"/>
              <a:t>Compiled by L. Flynn</a:t>
            </a:r>
          </a:p>
          <a:p>
            <a:pPr algn="ctr">
              <a:spcBef>
                <a:spcPct val="20000"/>
              </a:spcBef>
              <a:defRPr/>
            </a:pPr>
            <a:r>
              <a:rPr lang="en-US" sz="3200" dirty="0" smtClean="0"/>
              <a:t>from work by the JPSS and S-NPP OMPS Teams</a:t>
            </a:r>
          </a:p>
          <a:p>
            <a:pPr algn="ctr">
              <a:spcBef>
                <a:spcPct val="20000"/>
              </a:spcBef>
              <a:defRPr/>
            </a:pPr>
            <a:r>
              <a:rPr lang="en-US" sz="3200" dirty="0" smtClean="0"/>
              <a:t>Last Updated March 16, 2013</a:t>
            </a:r>
            <a:endParaRPr lang="en-US" sz="3200" dirty="0"/>
          </a:p>
        </p:txBody>
      </p:sp>
      <p:sp>
        <p:nvSpPr>
          <p:cNvPr id="5" name="Slide Number Placeholder 4"/>
          <p:cNvSpPr>
            <a:spLocks noGrp="1"/>
          </p:cNvSpPr>
          <p:nvPr>
            <p:ph type="sldNum" sz="quarter" idx="12"/>
          </p:nvPr>
        </p:nvSpPr>
        <p:spPr/>
        <p:txBody>
          <a:bodyPr/>
          <a:lstStyle/>
          <a:p>
            <a:fld id="{DF5EA597-D671-40E4-B0A9-DB87D029A05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Times New Roman" pitchFamily="18" charset="0"/>
                <a:cs typeface="Times New Roman" pitchFamily="18" charset="0"/>
              </a:rPr>
              <a:t>OMPS Nadir Mapper Spectra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1"/>
            <a:ext cx="8229600" cy="5059363"/>
          </a:xfrm>
        </p:spPr>
        <p:txBody>
          <a:bodyPr>
            <a:normAutofit fontScale="85000" lnSpcReduction="20000"/>
          </a:bodyPr>
          <a:lstStyle/>
          <a:p>
            <a:r>
              <a:rPr lang="en-US" dirty="0" smtClean="0">
                <a:latin typeface="Times New Roman" pitchFamily="18" charset="0"/>
                <a:cs typeface="Times New Roman" pitchFamily="18" charset="0"/>
              </a:rPr>
              <a:t>The plot at the top of the following slide shows a sample OMPS Nadir Mapper solar spectrum measured in January. The initial calibration, goniometry and wavelengths scales have been applied. Notice the </a:t>
            </a:r>
            <a:r>
              <a:rPr lang="en-US" dirty="0" err="1" smtClean="0">
                <a:latin typeface="Times New Roman" pitchFamily="18" charset="0"/>
                <a:cs typeface="Times New Roman" pitchFamily="18" charset="0"/>
              </a:rPr>
              <a:t>Fraunhofer</a:t>
            </a:r>
            <a:r>
              <a:rPr lang="en-US" dirty="0" smtClean="0">
                <a:latin typeface="Times New Roman" pitchFamily="18" charset="0"/>
                <a:cs typeface="Times New Roman" pitchFamily="18" charset="0"/>
              </a:rPr>
              <a:t> lines, e.g., a deep one near 360 nm.</a:t>
            </a:r>
          </a:p>
          <a:p>
            <a:r>
              <a:rPr lang="en-US" dirty="0" smtClean="0">
                <a:latin typeface="Times New Roman" pitchFamily="18" charset="0"/>
                <a:cs typeface="Times New Roman" pitchFamily="18" charset="0"/>
              </a:rPr>
              <a:t>The plot in the middle shows a sample spectrum for the Earth View data for the nadir field-of view.</a:t>
            </a:r>
          </a:p>
          <a:p>
            <a:r>
              <a:rPr lang="en-US" dirty="0" smtClean="0">
                <a:latin typeface="Times New Roman" pitchFamily="18" charset="0"/>
                <a:cs typeface="Times New Roman" pitchFamily="18" charset="0"/>
              </a:rPr>
              <a:t>The plot on the bottom shows the ratio of the first two spectra. Notice that much of the structure in the solar spectrum cancels out in the ratio. Also notice the variations between 320 nm and 330 nm produced by differential ozone absorption with wavelength as illustrated in the Figure (a) from two slides earlier.</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F5EA597-D671-40E4-B0A9-DB87D029A05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9"/>
          <p:cNvPicPr>
            <a:picLocks noChangeAspect="1" noChangeArrowheads="1"/>
          </p:cNvPicPr>
          <p:nvPr/>
        </p:nvPicPr>
        <p:blipFill>
          <a:blip r:embed="rId2" cstate="print">
            <a:lum bright="-20000" contrast="40000"/>
          </a:blip>
          <a:srcRect/>
          <a:stretch>
            <a:fillRect/>
          </a:stretch>
        </p:blipFill>
        <p:spPr bwMode="auto">
          <a:xfrm>
            <a:off x="457201" y="424630"/>
            <a:ext cx="7848599" cy="6280970"/>
          </a:xfrm>
          <a:prstGeom prst="rect">
            <a:avLst/>
          </a:prstGeom>
          <a:noFill/>
          <a:ln w="9525">
            <a:noFill/>
            <a:miter lim="800000"/>
            <a:headEnd/>
            <a:tailEnd/>
          </a:ln>
        </p:spPr>
      </p:pic>
      <p:sp>
        <p:nvSpPr>
          <p:cNvPr id="5" name="Text Box 103"/>
          <p:cNvSpPr txBox="1">
            <a:spLocks noChangeArrowheads="1"/>
          </p:cNvSpPr>
          <p:nvPr/>
        </p:nvSpPr>
        <p:spPr bwMode="auto">
          <a:xfrm>
            <a:off x="3220216" y="1428690"/>
            <a:ext cx="2266185" cy="400089"/>
          </a:xfrm>
          <a:prstGeom prst="rect">
            <a:avLst/>
          </a:prstGeom>
          <a:noFill/>
          <a:ln w="9525">
            <a:noFill/>
            <a:miter lim="800000"/>
            <a:headEnd/>
            <a:tailEnd/>
          </a:ln>
        </p:spPr>
        <p:txBody>
          <a:bodyPr wrap="square" lIns="91420" tIns="45710" rIns="91420" bIns="45710">
            <a:spAutoFit/>
          </a:bodyPr>
          <a:lstStyle/>
          <a:p>
            <a:pPr eaLnBrk="0" hangingPunct="0">
              <a:lnSpc>
                <a:spcPts val="2400"/>
              </a:lnSpc>
            </a:pPr>
            <a:r>
              <a:rPr lang="en-US" sz="2000" dirty="0">
                <a:solidFill>
                  <a:srgbClr val="000000"/>
                </a:solidFill>
                <a:latin typeface="Times New Roman" pitchFamily="18" charset="0"/>
              </a:rPr>
              <a:t>Solar Irradiance</a:t>
            </a:r>
          </a:p>
        </p:txBody>
      </p:sp>
      <p:sp>
        <p:nvSpPr>
          <p:cNvPr id="6" name="Text Box 103"/>
          <p:cNvSpPr txBox="1">
            <a:spLocks noChangeArrowheads="1"/>
          </p:cNvSpPr>
          <p:nvPr/>
        </p:nvSpPr>
        <p:spPr bwMode="auto">
          <a:xfrm>
            <a:off x="3448816" y="3409890"/>
            <a:ext cx="2266185" cy="400089"/>
          </a:xfrm>
          <a:prstGeom prst="rect">
            <a:avLst/>
          </a:prstGeom>
          <a:noFill/>
          <a:ln w="9525">
            <a:noFill/>
            <a:miter lim="800000"/>
            <a:headEnd/>
            <a:tailEnd/>
          </a:ln>
        </p:spPr>
        <p:txBody>
          <a:bodyPr wrap="square" lIns="91420" tIns="45710" rIns="91420" bIns="45710">
            <a:spAutoFit/>
          </a:bodyPr>
          <a:lstStyle/>
          <a:p>
            <a:pPr eaLnBrk="0" hangingPunct="0">
              <a:lnSpc>
                <a:spcPts val="2400"/>
              </a:lnSpc>
            </a:pPr>
            <a:r>
              <a:rPr lang="en-US" sz="2000" dirty="0">
                <a:solidFill>
                  <a:srgbClr val="000000"/>
                </a:solidFill>
                <a:latin typeface="Times New Roman" pitchFamily="18" charset="0"/>
              </a:rPr>
              <a:t>Earth Radiance</a:t>
            </a:r>
          </a:p>
        </p:txBody>
      </p:sp>
      <p:sp>
        <p:nvSpPr>
          <p:cNvPr id="7" name="Text Box 103"/>
          <p:cNvSpPr txBox="1">
            <a:spLocks noChangeArrowheads="1"/>
          </p:cNvSpPr>
          <p:nvPr/>
        </p:nvSpPr>
        <p:spPr bwMode="auto">
          <a:xfrm>
            <a:off x="2900728" y="5543490"/>
            <a:ext cx="3347673" cy="400089"/>
          </a:xfrm>
          <a:prstGeom prst="rect">
            <a:avLst/>
          </a:prstGeom>
          <a:noFill/>
          <a:ln w="9525">
            <a:noFill/>
            <a:miter lim="800000"/>
            <a:headEnd/>
            <a:tailEnd/>
          </a:ln>
        </p:spPr>
        <p:txBody>
          <a:bodyPr wrap="square" lIns="91420" tIns="45710" rIns="91420" bIns="45710">
            <a:spAutoFit/>
          </a:bodyPr>
          <a:lstStyle/>
          <a:p>
            <a:pPr eaLnBrk="0" hangingPunct="0">
              <a:lnSpc>
                <a:spcPts val="2400"/>
              </a:lnSpc>
            </a:pPr>
            <a:r>
              <a:rPr lang="en-US" sz="2000" dirty="0">
                <a:solidFill>
                  <a:srgbClr val="000000"/>
                </a:solidFill>
                <a:latin typeface="Times New Roman" pitchFamily="18" charset="0"/>
              </a:rPr>
              <a:t>Radiance/Irradiance Ratio</a:t>
            </a:r>
          </a:p>
        </p:txBody>
      </p:sp>
      <p:sp>
        <p:nvSpPr>
          <p:cNvPr id="8" name="Oval 217"/>
          <p:cNvSpPr>
            <a:spLocks noChangeArrowheads="1"/>
          </p:cNvSpPr>
          <p:nvPr/>
        </p:nvSpPr>
        <p:spPr bwMode="auto">
          <a:xfrm>
            <a:off x="1600200" y="4879715"/>
            <a:ext cx="1221037" cy="606685"/>
          </a:xfrm>
          <a:prstGeom prst="ellipse">
            <a:avLst/>
          </a:prstGeom>
          <a:noFill/>
          <a:ln w="9525" algn="ctr">
            <a:solidFill>
              <a:srgbClr val="FF0000"/>
            </a:solidFill>
            <a:round/>
            <a:headEnd/>
            <a:tailEnd/>
          </a:ln>
        </p:spPr>
        <p:txBody>
          <a:bodyPr lIns="91420" tIns="45710" rIns="91420" bIns="45710"/>
          <a:lstStyle/>
          <a:p>
            <a:pPr defTabSz="4805903"/>
            <a:endParaRPr lang="en-US" sz="1600" dirty="0"/>
          </a:p>
        </p:txBody>
      </p:sp>
      <p:sp>
        <p:nvSpPr>
          <p:cNvPr id="9" name="Text Box 103"/>
          <p:cNvSpPr txBox="1">
            <a:spLocks noChangeArrowheads="1"/>
          </p:cNvSpPr>
          <p:nvPr/>
        </p:nvSpPr>
        <p:spPr bwMode="auto">
          <a:xfrm>
            <a:off x="2895601" y="5010090"/>
            <a:ext cx="3347673" cy="400089"/>
          </a:xfrm>
          <a:prstGeom prst="rect">
            <a:avLst/>
          </a:prstGeom>
          <a:noFill/>
          <a:ln w="9525">
            <a:noFill/>
            <a:miter lim="800000"/>
            <a:headEnd/>
            <a:tailEnd/>
          </a:ln>
        </p:spPr>
        <p:txBody>
          <a:bodyPr wrap="square" lIns="91420" tIns="45710" rIns="91420" bIns="45710">
            <a:spAutoFit/>
          </a:bodyPr>
          <a:lstStyle/>
          <a:p>
            <a:pPr eaLnBrk="0" hangingPunct="0">
              <a:lnSpc>
                <a:spcPts val="2400"/>
              </a:lnSpc>
            </a:pPr>
            <a:r>
              <a:rPr lang="en-US" sz="2000" dirty="0">
                <a:solidFill>
                  <a:srgbClr val="FF0000"/>
                </a:solidFill>
                <a:latin typeface="Times New Roman" pitchFamily="18" charset="0"/>
              </a:rPr>
              <a:t>Ozone Absorption Features</a:t>
            </a:r>
          </a:p>
        </p:txBody>
      </p:sp>
      <p:sp>
        <p:nvSpPr>
          <p:cNvPr id="10" name="Oval 219"/>
          <p:cNvSpPr>
            <a:spLocks noChangeArrowheads="1"/>
          </p:cNvSpPr>
          <p:nvPr/>
        </p:nvSpPr>
        <p:spPr bwMode="auto">
          <a:xfrm>
            <a:off x="5257800" y="917315"/>
            <a:ext cx="889612" cy="606685"/>
          </a:xfrm>
          <a:prstGeom prst="ellipse">
            <a:avLst/>
          </a:prstGeom>
          <a:noFill/>
          <a:ln w="9525" algn="ctr">
            <a:solidFill>
              <a:srgbClr val="FF0000"/>
            </a:solidFill>
            <a:round/>
            <a:headEnd/>
            <a:tailEnd/>
          </a:ln>
        </p:spPr>
        <p:txBody>
          <a:bodyPr lIns="91420" tIns="45710" rIns="91420" bIns="45710"/>
          <a:lstStyle/>
          <a:p>
            <a:pPr defTabSz="4805903"/>
            <a:endParaRPr lang="en-US" sz="1600" dirty="0"/>
          </a:p>
        </p:txBody>
      </p:sp>
      <p:sp>
        <p:nvSpPr>
          <p:cNvPr id="11" name="Text Box 103"/>
          <p:cNvSpPr txBox="1">
            <a:spLocks noChangeArrowheads="1"/>
          </p:cNvSpPr>
          <p:nvPr/>
        </p:nvSpPr>
        <p:spPr bwMode="auto">
          <a:xfrm>
            <a:off x="6219940" y="1123890"/>
            <a:ext cx="1552461" cy="400089"/>
          </a:xfrm>
          <a:prstGeom prst="rect">
            <a:avLst/>
          </a:prstGeom>
          <a:noFill/>
          <a:ln w="9525">
            <a:noFill/>
            <a:miter lim="800000"/>
            <a:headEnd/>
            <a:tailEnd/>
          </a:ln>
        </p:spPr>
        <p:txBody>
          <a:bodyPr wrap="square" lIns="91420" tIns="45710" rIns="91420" bIns="45710">
            <a:spAutoFit/>
          </a:bodyPr>
          <a:lstStyle/>
          <a:p>
            <a:pPr eaLnBrk="0" hangingPunct="0">
              <a:lnSpc>
                <a:spcPts val="2400"/>
              </a:lnSpc>
            </a:pPr>
            <a:r>
              <a:rPr lang="en-US" sz="2000" dirty="0">
                <a:solidFill>
                  <a:srgbClr val="FF0000"/>
                </a:solidFill>
                <a:latin typeface="Times New Roman" pitchFamily="18" charset="0"/>
              </a:rPr>
              <a:t>Solar Line</a:t>
            </a:r>
          </a:p>
        </p:txBody>
      </p:sp>
      <p:sp>
        <p:nvSpPr>
          <p:cNvPr id="12" name="Text Box 103"/>
          <p:cNvSpPr txBox="1">
            <a:spLocks noChangeArrowheads="1"/>
          </p:cNvSpPr>
          <p:nvPr/>
        </p:nvSpPr>
        <p:spPr bwMode="auto">
          <a:xfrm>
            <a:off x="1130148" y="0"/>
            <a:ext cx="7099452" cy="400089"/>
          </a:xfrm>
          <a:prstGeom prst="rect">
            <a:avLst/>
          </a:prstGeom>
          <a:noFill/>
          <a:ln w="9525">
            <a:noFill/>
            <a:miter lim="800000"/>
            <a:headEnd/>
            <a:tailEnd/>
          </a:ln>
        </p:spPr>
        <p:txBody>
          <a:bodyPr wrap="square" lIns="91420" tIns="45710" rIns="91420" bIns="45710">
            <a:spAutoFit/>
          </a:bodyPr>
          <a:lstStyle/>
          <a:p>
            <a:pPr eaLnBrk="0" hangingPunct="0"/>
            <a:r>
              <a:rPr lang="en-US" sz="2000" dirty="0">
                <a:solidFill>
                  <a:srgbClr val="000000"/>
                </a:solidFill>
                <a:latin typeface="Times New Roman" pitchFamily="18" charset="0"/>
              </a:rPr>
              <a:t>Typical spectra from 310 to 380 nm for OMPS Nadir </a:t>
            </a:r>
            <a:r>
              <a:rPr lang="en-US" sz="2000" dirty="0" smtClean="0">
                <a:solidFill>
                  <a:srgbClr val="000000"/>
                </a:solidFill>
                <a:latin typeface="Times New Roman" pitchFamily="18" charset="0"/>
              </a:rPr>
              <a:t>Mapper</a:t>
            </a:r>
            <a:endParaRPr lang="en-US" sz="2000" dirty="0">
              <a:solidFill>
                <a:srgbClr val="000000"/>
              </a:solidFill>
              <a:latin typeface="Times New Roman" pitchFamily="18" charset="0"/>
            </a:endParaRPr>
          </a:p>
        </p:txBody>
      </p:sp>
      <p:sp>
        <p:nvSpPr>
          <p:cNvPr id="13" name="TextBox 12"/>
          <p:cNvSpPr txBox="1"/>
          <p:nvPr/>
        </p:nvSpPr>
        <p:spPr>
          <a:xfrm>
            <a:off x="3581401" y="6400800"/>
            <a:ext cx="1717201" cy="369332"/>
          </a:xfrm>
          <a:prstGeom prst="rect">
            <a:avLst/>
          </a:prstGeom>
          <a:solidFill>
            <a:schemeClr val="bg1"/>
          </a:solidFill>
        </p:spPr>
        <p:txBody>
          <a:bodyPr wrap="none" lIns="91420" tIns="45710" rIns="91420" bIns="45710" rtlCol="0">
            <a:spAutoFit/>
          </a:bodyPr>
          <a:lstStyle/>
          <a:p>
            <a:r>
              <a:rPr lang="en-US" dirty="0" smtClean="0"/>
              <a:t>Wavelength, nm</a:t>
            </a:r>
            <a:endParaRPr lang="en-US" dirty="0"/>
          </a:p>
        </p:txBody>
      </p:sp>
      <p:sp>
        <p:nvSpPr>
          <p:cNvPr id="14" name="TextBox 13"/>
          <p:cNvSpPr txBox="1"/>
          <p:nvPr/>
        </p:nvSpPr>
        <p:spPr>
          <a:xfrm>
            <a:off x="609600" y="6248400"/>
            <a:ext cx="535724" cy="369332"/>
          </a:xfrm>
          <a:prstGeom prst="rect">
            <a:avLst/>
          </a:prstGeom>
          <a:solidFill>
            <a:schemeClr val="bg1"/>
          </a:solidFill>
        </p:spPr>
        <p:txBody>
          <a:bodyPr wrap="none" lIns="91420" tIns="45710" rIns="91420" bIns="45710" rtlCol="0">
            <a:spAutoFit/>
          </a:bodyPr>
          <a:lstStyle/>
          <a:p>
            <a:r>
              <a:rPr lang="en-US" dirty="0" smtClean="0"/>
              <a:t>310</a:t>
            </a:r>
            <a:endParaRPr lang="en-US" dirty="0"/>
          </a:p>
        </p:txBody>
      </p:sp>
      <p:sp>
        <p:nvSpPr>
          <p:cNvPr id="15" name="TextBox 14"/>
          <p:cNvSpPr txBox="1"/>
          <p:nvPr/>
        </p:nvSpPr>
        <p:spPr>
          <a:xfrm>
            <a:off x="7682990" y="6248400"/>
            <a:ext cx="535724" cy="369332"/>
          </a:xfrm>
          <a:prstGeom prst="rect">
            <a:avLst/>
          </a:prstGeom>
          <a:solidFill>
            <a:schemeClr val="bg1"/>
          </a:solidFill>
        </p:spPr>
        <p:txBody>
          <a:bodyPr wrap="none" lIns="91420" tIns="45710" rIns="91420" bIns="45710" rtlCol="0">
            <a:spAutoFit/>
          </a:bodyPr>
          <a:lstStyle/>
          <a:p>
            <a:r>
              <a:rPr lang="en-US" dirty="0" smtClean="0"/>
              <a:t>380</a:t>
            </a:r>
            <a:endParaRPr lang="en-US" dirty="0"/>
          </a:p>
        </p:txBody>
      </p:sp>
      <p:sp>
        <p:nvSpPr>
          <p:cNvPr id="16" name="Slide Number Placeholder 15"/>
          <p:cNvSpPr>
            <a:spLocks noGrp="1"/>
          </p:cNvSpPr>
          <p:nvPr>
            <p:ph type="sldNum" sz="quarter" idx="12"/>
          </p:nvPr>
        </p:nvSpPr>
        <p:spPr/>
        <p:txBody>
          <a:bodyPr/>
          <a:lstStyle/>
          <a:p>
            <a:fld id="{DF5EA597-D671-40E4-B0A9-DB87D029A05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latin typeface="Times New Roman" pitchFamily="18" charset="0"/>
                <a:cs typeface="Times New Roman" pitchFamily="18" charset="0"/>
              </a:rPr>
              <a:t>OMPS Nadir Profiler Spectra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715000"/>
          </a:xfrm>
        </p:spPr>
        <p:txBody>
          <a:bodyPr>
            <a:normAutofit fontScale="85000" lnSpcReduction="20000"/>
          </a:bodyPr>
          <a:lstStyle/>
          <a:p>
            <a:r>
              <a:rPr lang="en-US" dirty="0" smtClean="0">
                <a:latin typeface="Times New Roman" pitchFamily="18" charset="0"/>
                <a:cs typeface="Times New Roman" pitchFamily="18" charset="0"/>
              </a:rPr>
              <a:t>The plot at the top of the following slide shows a synthetic OMPS Nadir Profiler solar spectrum measured currently in use. The spectrum was created by combining the laboratory bandpass characterization with a high spectral resolution reference solar spectrum. Notice the </a:t>
            </a:r>
            <a:r>
              <a:rPr lang="en-US" dirty="0" err="1" smtClean="0">
                <a:latin typeface="Times New Roman" pitchFamily="18" charset="0"/>
                <a:cs typeface="Times New Roman" pitchFamily="18" charset="0"/>
              </a:rPr>
              <a:t>Fraunhofer</a:t>
            </a:r>
            <a:r>
              <a:rPr lang="en-US" dirty="0" smtClean="0">
                <a:latin typeface="Times New Roman" pitchFamily="18" charset="0"/>
                <a:cs typeface="Times New Roman" pitchFamily="18" charset="0"/>
              </a:rPr>
              <a:t> lines, e.g., a deep Mg one near 280 nm.</a:t>
            </a:r>
          </a:p>
          <a:p>
            <a:r>
              <a:rPr lang="en-US" dirty="0" smtClean="0">
                <a:latin typeface="Times New Roman" pitchFamily="18" charset="0"/>
                <a:cs typeface="Times New Roman" pitchFamily="18" charset="0"/>
              </a:rPr>
              <a:t>The plot in the middle shows a sample spectrum for the Earth View data. The initial calibration, goniometry and wavelengths scales have been applied.</a:t>
            </a:r>
          </a:p>
          <a:p>
            <a:r>
              <a:rPr lang="en-US" dirty="0" smtClean="0">
                <a:latin typeface="Times New Roman" pitchFamily="18" charset="0"/>
                <a:cs typeface="Times New Roman" pitchFamily="18" charset="0"/>
              </a:rPr>
              <a:t>The plot on the bottom shows the ratio of the first two spectra. Notice that much of the structure in the solar spectrum cancels out in the ratio. Also notice the rapid drop in albedo from  310 nm to 290 nm produced by differential ozone absorption with wavelength as illustrated in the Figure (b) from four slides earlier.</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F5EA597-D671-40E4-B0A9-DB87D029A05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rrowheads="1"/>
          </p:cNvPicPr>
          <p:nvPr/>
        </p:nvPicPr>
        <p:blipFill>
          <a:blip r:embed="rId2" cstate="print"/>
          <a:srcRect/>
          <a:stretch>
            <a:fillRect/>
          </a:stretch>
        </p:blipFill>
        <p:spPr bwMode="auto">
          <a:xfrm>
            <a:off x="685801" y="457201"/>
            <a:ext cx="7986713" cy="6177439"/>
          </a:xfrm>
          <a:prstGeom prst="rect">
            <a:avLst/>
          </a:prstGeom>
          <a:noFill/>
          <a:ln w="9525">
            <a:noFill/>
            <a:miter lim="800000"/>
            <a:headEnd/>
            <a:tailEnd/>
          </a:ln>
        </p:spPr>
      </p:pic>
      <p:sp>
        <p:nvSpPr>
          <p:cNvPr id="6" name="Text Box 103"/>
          <p:cNvSpPr txBox="1">
            <a:spLocks noChangeArrowheads="1"/>
          </p:cNvSpPr>
          <p:nvPr/>
        </p:nvSpPr>
        <p:spPr bwMode="auto">
          <a:xfrm>
            <a:off x="3200400" y="1524000"/>
            <a:ext cx="2266185" cy="400089"/>
          </a:xfrm>
          <a:prstGeom prst="rect">
            <a:avLst/>
          </a:prstGeom>
          <a:noFill/>
          <a:ln w="9525">
            <a:noFill/>
            <a:miter lim="800000"/>
            <a:headEnd/>
            <a:tailEnd/>
          </a:ln>
        </p:spPr>
        <p:txBody>
          <a:bodyPr wrap="square" lIns="91420" tIns="45710" rIns="91420" bIns="45710">
            <a:spAutoFit/>
          </a:bodyPr>
          <a:lstStyle/>
          <a:p>
            <a:pPr eaLnBrk="0" hangingPunct="0">
              <a:lnSpc>
                <a:spcPts val="2400"/>
              </a:lnSpc>
            </a:pPr>
            <a:r>
              <a:rPr lang="en-US" sz="2000" dirty="0">
                <a:solidFill>
                  <a:srgbClr val="000000"/>
                </a:solidFill>
                <a:latin typeface="Times New Roman" pitchFamily="18" charset="0"/>
              </a:rPr>
              <a:t>Solar Irradiance</a:t>
            </a:r>
          </a:p>
        </p:txBody>
      </p:sp>
      <p:sp>
        <p:nvSpPr>
          <p:cNvPr id="7" name="Text Box 103"/>
          <p:cNvSpPr txBox="1">
            <a:spLocks noChangeArrowheads="1"/>
          </p:cNvSpPr>
          <p:nvPr/>
        </p:nvSpPr>
        <p:spPr bwMode="auto">
          <a:xfrm>
            <a:off x="3429000" y="2971800"/>
            <a:ext cx="2266185" cy="400089"/>
          </a:xfrm>
          <a:prstGeom prst="rect">
            <a:avLst/>
          </a:prstGeom>
          <a:noFill/>
          <a:ln w="9525">
            <a:noFill/>
            <a:miter lim="800000"/>
            <a:headEnd/>
            <a:tailEnd/>
          </a:ln>
        </p:spPr>
        <p:txBody>
          <a:bodyPr wrap="square" lIns="91420" tIns="45710" rIns="91420" bIns="45710">
            <a:spAutoFit/>
          </a:bodyPr>
          <a:lstStyle/>
          <a:p>
            <a:pPr eaLnBrk="0" hangingPunct="0">
              <a:lnSpc>
                <a:spcPts val="2400"/>
              </a:lnSpc>
            </a:pPr>
            <a:r>
              <a:rPr lang="en-US" sz="2000" dirty="0">
                <a:solidFill>
                  <a:srgbClr val="000000"/>
                </a:solidFill>
                <a:latin typeface="Times New Roman" pitchFamily="18" charset="0"/>
              </a:rPr>
              <a:t>Earth Radiance</a:t>
            </a:r>
          </a:p>
        </p:txBody>
      </p:sp>
      <p:sp>
        <p:nvSpPr>
          <p:cNvPr id="8" name="Text Box 103"/>
          <p:cNvSpPr txBox="1">
            <a:spLocks noChangeArrowheads="1"/>
          </p:cNvSpPr>
          <p:nvPr/>
        </p:nvSpPr>
        <p:spPr bwMode="auto">
          <a:xfrm>
            <a:off x="2900728" y="4953000"/>
            <a:ext cx="3347673" cy="400089"/>
          </a:xfrm>
          <a:prstGeom prst="rect">
            <a:avLst/>
          </a:prstGeom>
          <a:noFill/>
          <a:ln w="9525">
            <a:noFill/>
            <a:miter lim="800000"/>
            <a:headEnd/>
            <a:tailEnd/>
          </a:ln>
        </p:spPr>
        <p:txBody>
          <a:bodyPr wrap="square" lIns="91420" tIns="45710" rIns="91420" bIns="45710">
            <a:spAutoFit/>
          </a:bodyPr>
          <a:lstStyle/>
          <a:p>
            <a:pPr eaLnBrk="0" hangingPunct="0">
              <a:lnSpc>
                <a:spcPts val="2400"/>
              </a:lnSpc>
            </a:pPr>
            <a:r>
              <a:rPr lang="en-US" sz="2000" dirty="0">
                <a:solidFill>
                  <a:srgbClr val="000000"/>
                </a:solidFill>
                <a:latin typeface="Times New Roman" pitchFamily="18" charset="0"/>
              </a:rPr>
              <a:t>Radiance/Irradiance Ratio</a:t>
            </a:r>
          </a:p>
        </p:txBody>
      </p:sp>
      <p:sp>
        <p:nvSpPr>
          <p:cNvPr id="11" name="Oval 219"/>
          <p:cNvSpPr>
            <a:spLocks noChangeArrowheads="1"/>
          </p:cNvSpPr>
          <p:nvPr/>
        </p:nvSpPr>
        <p:spPr bwMode="auto">
          <a:xfrm>
            <a:off x="4495800" y="1143001"/>
            <a:ext cx="609600" cy="457199"/>
          </a:xfrm>
          <a:prstGeom prst="ellipse">
            <a:avLst/>
          </a:prstGeom>
          <a:noFill/>
          <a:ln w="9525" algn="ctr">
            <a:solidFill>
              <a:srgbClr val="FF0000"/>
            </a:solidFill>
            <a:round/>
            <a:headEnd/>
            <a:tailEnd/>
          </a:ln>
        </p:spPr>
        <p:txBody>
          <a:bodyPr lIns="91420" tIns="45710" rIns="91420" bIns="45710"/>
          <a:lstStyle/>
          <a:p>
            <a:pPr defTabSz="4805903"/>
            <a:endParaRPr lang="en-US" sz="1600" dirty="0"/>
          </a:p>
        </p:txBody>
      </p:sp>
      <p:sp>
        <p:nvSpPr>
          <p:cNvPr id="12" name="Text Box 103"/>
          <p:cNvSpPr txBox="1">
            <a:spLocks noChangeArrowheads="1"/>
          </p:cNvSpPr>
          <p:nvPr/>
        </p:nvSpPr>
        <p:spPr bwMode="auto">
          <a:xfrm>
            <a:off x="5486401" y="1371600"/>
            <a:ext cx="1552461" cy="400089"/>
          </a:xfrm>
          <a:prstGeom prst="rect">
            <a:avLst/>
          </a:prstGeom>
          <a:noFill/>
          <a:ln w="9525">
            <a:noFill/>
            <a:miter lim="800000"/>
            <a:headEnd/>
            <a:tailEnd/>
          </a:ln>
        </p:spPr>
        <p:txBody>
          <a:bodyPr wrap="square" lIns="91420" tIns="45710" rIns="91420" bIns="45710">
            <a:spAutoFit/>
          </a:bodyPr>
          <a:lstStyle/>
          <a:p>
            <a:pPr eaLnBrk="0" hangingPunct="0">
              <a:lnSpc>
                <a:spcPts val="2400"/>
              </a:lnSpc>
            </a:pPr>
            <a:r>
              <a:rPr lang="en-US" sz="2000" dirty="0">
                <a:solidFill>
                  <a:srgbClr val="FF0000"/>
                </a:solidFill>
                <a:latin typeface="Times New Roman" pitchFamily="18" charset="0"/>
              </a:rPr>
              <a:t>Solar </a:t>
            </a:r>
            <a:r>
              <a:rPr lang="en-US" sz="2000" dirty="0" smtClean="0">
                <a:solidFill>
                  <a:srgbClr val="FF0000"/>
                </a:solidFill>
                <a:latin typeface="Times New Roman" pitchFamily="18" charset="0"/>
              </a:rPr>
              <a:t>Lines</a:t>
            </a:r>
            <a:endParaRPr lang="en-US" sz="2000" dirty="0">
              <a:solidFill>
                <a:srgbClr val="FF0000"/>
              </a:solidFill>
              <a:latin typeface="Times New Roman" pitchFamily="18" charset="0"/>
            </a:endParaRPr>
          </a:p>
        </p:txBody>
      </p:sp>
      <p:sp>
        <p:nvSpPr>
          <p:cNvPr id="13" name="Text Box 103"/>
          <p:cNvSpPr txBox="1">
            <a:spLocks noChangeArrowheads="1"/>
          </p:cNvSpPr>
          <p:nvPr/>
        </p:nvSpPr>
        <p:spPr bwMode="auto">
          <a:xfrm>
            <a:off x="1282548" y="0"/>
            <a:ext cx="7099452" cy="400089"/>
          </a:xfrm>
          <a:prstGeom prst="rect">
            <a:avLst/>
          </a:prstGeom>
          <a:noFill/>
          <a:ln w="9525">
            <a:noFill/>
            <a:miter lim="800000"/>
            <a:headEnd/>
            <a:tailEnd/>
          </a:ln>
        </p:spPr>
        <p:txBody>
          <a:bodyPr wrap="square" lIns="91420" tIns="45710" rIns="91420" bIns="45710">
            <a:spAutoFit/>
          </a:bodyPr>
          <a:lstStyle/>
          <a:p>
            <a:pPr eaLnBrk="0" hangingPunct="0"/>
            <a:r>
              <a:rPr lang="en-US" sz="2000" dirty="0">
                <a:solidFill>
                  <a:srgbClr val="000000"/>
                </a:solidFill>
                <a:latin typeface="Times New Roman" pitchFamily="18" charset="0"/>
              </a:rPr>
              <a:t>Typical spectra from </a:t>
            </a:r>
            <a:r>
              <a:rPr lang="en-US" sz="2000" dirty="0" smtClean="0">
                <a:solidFill>
                  <a:srgbClr val="000000"/>
                </a:solidFill>
                <a:latin typeface="Times New Roman" pitchFamily="18" charset="0"/>
              </a:rPr>
              <a:t>250 </a:t>
            </a:r>
            <a:r>
              <a:rPr lang="en-US" sz="2000" dirty="0">
                <a:solidFill>
                  <a:srgbClr val="000000"/>
                </a:solidFill>
                <a:latin typeface="Times New Roman" pitchFamily="18" charset="0"/>
              </a:rPr>
              <a:t>to </a:t>
            </a:r>
            <a:r>
              <a:rPr lang="en-US" sz="2000" dirty="0" smtClean="0">
                <a:solidFill>
                  <a:srgbClr val="000000"/>
                </a:solidFill>
                <a:latin typeface="Times New Roman" pitchFamily="18" charset="0"/>
              </a:rPr>
              <a:t>310 </a:t>
            </a:r>
            <a:r>
              <a:rPr lang="en-US" sz="2000" dirty="0">
                <a:solidFill>
                  <a:srgbClr val="000000"/>
                </a:solidFill>
                <a:latin typeface="Times New Roman" pitchFamily="18" charset="0"/>
              </a:rPr>
              <a:t>nm for OMPS Nadir </a:t>
            </a:r>
            <a:r>
              <a:rPr lang="en-US" sz="2000" dirty="0" smtClean="0">
                <a:solidFill>
                  <a:srgbClr val="000000"/>
                </a:solidFill>
                <a:latin typeface="Times New Roman" pitchFamily="18" charset="0"/>
              </a:rPr>
              <a:t>Profiler</a:t>
            </a:r>
            <a:endParaRPr lang="en-US" sz="2000" dirty="0">
              <a:solidFill>
                <a:srgbClr val="000000"/>
              </a:solidFill>
              <a:latin typeface="Times New Roman" pitchFamily="18" charset="0"/>
            </a:endParaRPr>
          </a:p>
        </p:txBody>
      </p:sp>
      <p:sp>
        <p:nvSpPr>
          <p:cNvPr id="14" name="TextBox 13"/>
          <p:cNvSpPr txBox="1"/>
          <p:nvPr/>
        </p:nvSpPr>
        <p:spPr>
          <a:xfrm>
            <a:off x="3581401" y="6400800"/>
            <a:ext cx="1717201" cy="369332"/>
          </a:xfrm>
          <a:prstGeom prst="rect">
            <a:avLst/>
          </a:prstGeom>
          <a:solidFill>
            <a:schemeClr val="bg1"/>
          </a:solidFill>
        </p:spPr>
        <p:txBody>
          <a:bodyPr wrap="none" lIns="91420" tIns="45710" rIns="91420" bIns="45710" rtlCol="0">
            <a:spAutoFit/>
          </a:bodyPr>
          <a:lstStyle/>
          <a:p>
            <a:r>
              <a:rPr lang="en-US" dirty="0" smtClean="0"/>
              <a:t>Wavelength, nm</a:t>
            </a:r>
            <a:endParaRPr lang="en-US" dirty="0"/>
          </a:p>
        </p:txBody>
      </p:sp>
      <p:sp>
        <p:nvSpPr>
          <p:cNvPr id="15" name="TextBox 14"/>
          <p:cNvSpPr txBox="1"/>
          <p:nvPr/>
        </p:nvSpPr>
        <p:spPr>
          <a:xfrm>
            <a:off x="7924800" y="6248400"/>
            <a:ext cx="535724" cy="369332"/>
          </a:xfrm>
          <a:prstGeom prst="rect">
            <a:avLst/>
          </a:prstGeom>
          <a:solidFill>
            <a:schemeClr val="bg1"/>
          </a:solidFill>
        </p:spPr>
        <p:txBody>
          <a:bodyPr wrap="none" lIns="91420" tIns="45710" rIns="91420" bIns="45710" rtlCol="0">
            <a:spAutoFit/>
          </a:bodyPr>
          <a:lstStyle/>
          <a:p>
            <a:r>
              <a:rPr lang="en-US" dirty="0" smtClean="0"/>
              <a:t>310</a:t>
            </a:r>
            <a:endParaRPr lang="en-US" dirty="0"/>
          </a:p>
        </p:txBody>
      </p:sp>
      <p:sp>
        <p:nvSpPr>
          <p:cNvPr id="16" name="TextBox 15"/>
          <p:cNvSpPr txBox="1"/>
          <p:nvPr/>
        </p:nvSpPr>
        <p:spPr>
          <a:xfrm>
            <a:off x="990600" y="6248400"/>
            <a:ext cx="535724" cy="369332"/>
          </a:xfrm>
          <a:prstGeom prst="rect">
            <a:avLst/>
          </a:prstGeom>
          <a:solidFill>
            <a:schemeClr val="bg1"/>
          </a:solidFill>
        </p:spPr>
        <p:txBody>
          <a:bodyPr wrap="none" lIns="91420" tIns="45710" rIns="91420" bIns="45710" rtlCol="0">
            <a:spAutoFit/>
          </a:bodyPr>
          <a:lstStyle/>
          <a:p>
            <a:r>
              <a:rPr lang="en-US" dirty="0" smtClean="0"/>
              <a:t>250</a:t>
            </a:r>
            <a:endParaRPr lang="en-US" dirty="0"/>
          </a:p>
        </p:txBody>
      </p:sp>
      <p:sp>
        <p:nvSpPr>
          <p:cNvPr id="17" name="Text Box 103"/>
          <p:cNvSpPr txBox="1">
            <a:spLocks noChangeArrowheads="1"/>
          </p:cNvSpPr>
          <p:nvPr/>
        </p:nvSpPr>
        <p:spPr bwMode="auto">
          <a:xfrm>
            <a:off x="4343402" y="5772090"/>
            <a:ext cx="3886199" cy="400089"/>
          </a:xfrm>
          <a:prstGeom prst="rect">
            <a:avLst/>
          </a:prstGeom>
          <a:noFill/>
          <a:ln w="9525">
            <a:noFill/>
            <a:miter lim="800000"/>
            <a:headEnd/>
            <a:tailEnd/>
          </a:ln>
        </p:spPr>
        <p:txBody>
          <a:bodyPr wrap="square" lIns="91420" tIns="45710" rIns="91420" bIns="45710">
            <a:spAutoFit/>
          </a:bodyPr>
          <a:lstStyle/>
          <a:p>
            <a:pPr eaLnBrk="0" hangingPunct="0">
              <a:lnSpc>
                <a:spcPts val="2400"/>
              </a:lnSpc>
            </a:pPr>
            <a:r>
              <a:rPr lang="en-US" sz="2000" dirty="0" smtClean="0">
                <a:solidFill>
                  <a:srgbClr val="FF0000"/>
                </a:solidFill>
                <a:latin typeface="Times New Roman" pitchFamily="18" charset="0"/>
              </a:rPr>
              <a:t>Relative Ozone </a:t>
            </a:r>
            <a:r>
              <a:rPr lang="en-US" sz="2000" dirty="0">
                <a:solidFill>
                  <a:srgbClr val="FF0000"/>
                </a:solidFill>
                <a:latin typeface="Times New Roman" pitchFamily="18" charset="0"/>
              </a:rPr>
              <a:t>Absorption </a:t>
            </a:r>
            <a:r>
              <a:rPr lang="en-US" sz="2000" dirty="0" smtClean="0">
                <a:solidFill>
                  <a:srgbClr val="FF0000"/>
                </a:solidFill>
                <a:latin typeface="Times New Roman" pitchFamily="18" charset="0"/>
              </a:rPr>
              <a:t>Effects</a:t>
            </a:r>
            <a:endParaRPr lang="en-US" sz="2000" dirty="0">
              <a:solidFill>
                <a:srgbClr val="FF0000"/>
              </a:solidFill>
              <a:latin typeface="Times New Roman" pitchFamily="18" charset="0"/>
            </a:endParaRPr>
          </a:p>
        </p:txBody>
      </p:sp>
      <p:sp>
        <p:nvSpPr>
          <p:cNvPr id="18" name="Oval 219"/>
          <p:cNvSpPr>
            <a:spLocks noChangeArrowheads="1"/>
          </p:cNvSpPr>
          <p:nvPr/>
        </p:nvSpPr>
        <p:spPr bwMode="auto">
          <a:xfrm>
            <a:off x="6273188" y="4876801"/>
            <a:ext cx="1727812" cy="914400"/>
          </a:xfrm>
          <a:prstGeom prst="ellipse">
            <a:avLst/>
          </a:prstGeom>
          <a:noFill/>
          <a:ln w="9525" algn="ctr">
            <a:solidFill>
              <a:srgbClr val="FF0000"/>
            </a:solidFill>
            <a:round/>
            <a:headEnd/>
            <a:tailEnd/>
          </a:ln>
        </p:spPr>
        <p:txBody>
          <a:bodyPr lIns="91420" tIns="45710" rIns="91420" bIns="45710"/>
          <a:lstStyle/>
          <a:p>
            <a:pPr defTabSz="4805903"/>
            <a:endParaRPr lang="en-US" sz="1600" dirty="0"/>
          </a:p>
        </p:txBody>
      </p:sp>
      <p:cxnSp>
        <p:nvCxnSpPr>
          <p:cNvPr id="20" name="Straight Arrow Connector 19"/>
          <p:cNvCxnSpPr/>
          <p:nvPr/>
        </p:nvCxnSpPr>
        <p:spPr>
          <a:xfrm>
            <a:off x="8915400" y="4495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7"/>
          </p:cNvCxnSpPr>
          <p:nvPr/>
        </p:nvCxnSpPr>
        <p:spPr>
          <a:xfrm flipH="1">
            <a:off x="6324600" y="5010712"/>
            <a:ext cx="1423368" cy="399488"/>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9" name="Oval 219"/>
          <p:cNvSpPr>
            <a:spLocks noChangeArrowheads="1"/>
          </p:cNvSpPr>
          <p:nvPr/>
        </p:nvSpPr>
        <p:spPr bwMode="auto">
          <a:xfrm>
            <a:off x="5105400" y="914400"/>
            <a:ext cx="533400" cy="457200"/>
          </a:xfrm>
          <a:prstGeom prst="ellipse">
            <a:avLst/>
          </a:prstGeom>
          <a:noFill/>
          <a:ln w="9525" algn="ctr">
            <a:solidFill>
              <a:srgbClr val="FF0000"/>
            </a:solidFill>
            <a:round/>
            <a:headEnd/>
            <a:tailEnd/>
          </a:ln>
        </p:spPr>
        <p:txBody>
          <a:bodyPr lIns="91420" tIns="45710" rIns="91420" bIns="45710"/>
          <a:lstStyle/>
          <a:p>
            <a:pPr defTabSz="4805903"/>
            <a:endParaRPr lang="en-US" sz="1600" dirty="0"/>
          </a:p>
        </p:txBody>
      </p:sp>
      <p:sp>
        <p:nvSpPr>
          <p:cNvPr id="21" name="Slide Number Placeholder 20"/>
          <p:cNvSpPr>
            <a:spLocks noGrp="1"/>
          </p:cNvSpPr>
          <p:nvPr>
            <p:ph type="sldNum" sz="quarter" idx="12"/>
          </p:nvPr>
        </p:nvSpPr>
        <p:spPr/>
        <p:txBody>
          <a:bodyPr/>
          <a:lstStyle/>
          <a:p>
            <a:fld id="{DF5EA597-D671-40E4-B0A9-DB87D029A05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15962"/>
          </a:xfrm>
        </p:spPr>
        <p:txBody>
          <a:bodyPr>
            <a:normAutofit/>
          </a:bodyPr>
          <a:lstStyle/>
          <a:p>
            <a:r>
              <a:rPr lang="en-US" sz="3600" dirty="0" smtClean="0"/>
              <a:t>Caveats for OMPS NP Earth-View SDR </a:t>
            </a:r>
            <a:endParaRPr lang="en-US" sz="3600" dirty="0"/>
          </a:p>
        </p:txBody>
      </p:sp>
      <p:sp>
        <p:nvSpPr>
          <p:cNvPr id="3" name="Content Placeholder 2"/>
          <p:cNvSpPr>
            <a:spLocks noGrp="1"/>
          </p:cNvSpPr>
          <p:nvPr>
            <p:ph idx="1"/>
          </p:nvPr>
        </p:nvSpPr>
        <p:spPr>
          <a:xfrm>
            <a:off x="457200" y="685800"/>
            <a:ext cx="8458200" cy="6172200"/>
          </a:xfrm>
        </p:spPr>
        <p:txBody>
          <a:bodyPr>
            <a:normAutofit fontScale="55000" lnSpcReduction="20000"/>
          </a:bodyPr>
          <a:lstStyle/>
          <a:p>
            <a:pPr lvl="0"/>
            <a:r>
              <a:rPr lang="en-US" dirty="0" smtClean="0"/>
              <a:t>Dark current for OMPS NP were not updated between February 29, 2012 and February 14, 2013. This can result in positive SDR bias (higher than truth) that generally increases with time and decreases with wavelength. As of the end of 2012, the bias can be up to 1% for wavelength shorter than 255 nm but about 0.1% for wavelength longer than 285 nm.  Darks are currently updated weekly.</a:t>
            </a:r>
          </a:p>
          <a:p>
            <a:pPr lvl="0"/>
            <a:r>
              <a:rPr lang="en-US" dirty="0" smtClean="0"/>
              <a:t>The OMPS NM and NP dark will be updated weekly for most part of the Provisional products, which is less frequent than originally designed. This can result in small but systematic positive bias (higher than truth) in SDR. For NM, the bias is negligible for most wavelength. In rare cases where signals are extreme weak, such as near the terminator and for wavelength shorter than 305 nm, the bias can reach 0.2%. For NP, the bias generally decreases with wavelength, up to 0.02% for wavelength shorter than 255 nm and down to 0.002% for wavelength longer than 285 nm.</a:t>
            </a:r>
          </a:p>
          <a:p>
            <a:pPr lvl="0"/>
            <a:r>
              <a:rPr lang="en-US" dirty="0" smtClean="0"/>
              <a:t>The spectral solar irradiances have been updated with on-orbit measurements for both NM and NP. Further analysis and update of Day One solar irradiance may be provided in future. These preliminary and additional updates of Day One solar have been planned before launch as part of normal calibration update.</a:t>
            </a:r>
          </a:p>
          <a:p>
            <a:pPr lvl="0"/>
            <a:r>
              <a:rPr lang="en-US" dirty="0" smtClean="0"/>
              <a:t>The wavelength scales for the OMPS NM and NP for both Earth and solar spectra have been updated with on-orbit measurements. The adjustments were somewhat larger than expected from pre-launch thermal analysis. We will monitor and re-evaluate periodically.</a:t>
            </a:r>
          </a:p>
          <a:p>
            <a:pPr lvl="0"/>
            <a:r>
              <a:rPr lang="en-US" dirty="0" smtClean="0"/>
              <a:t>While the OMPS NP South Atlantic Anomaly (SAA) flag is working well in identifying regions with higher frequency of charged particles, we plan to improve the OMPS SDR performance over SAA as more results become available and are analyzed.</a:t>
            </a:r>
          </a:p>
          <a:p>
            <a:pPr lvl="0"/>
            <a:r>
              <a:rPr lang="en-US" dirty="0" smtClean="0"/>
              <a:t>The OMPS NP measurements are affected by out-of-band stray light. We are comparing the size and source of these contributions in-orbit to the ground-based measurements and developing a correction.</a:t>
            </a:r>
          </a:p>
        </p:txBody>
      </p:sp>
      <p:sp>
        <p:nvSpPr>
          <p:cNvPr id="4" name="Slide Number Placeholder 3"/>
          <p:cNvSpPr>
            <a:spLocks noGrp="1"/>
          </p:cNvSpPr>
          <p:nvPr>
            <p:ph type="sldNum" sz="quarter" idx="12"/>
          </p:nvPr>
        </p:nvSpPr>
        <p:spPr/>
        <p:txBody>
          <a:bodyPr/>
          <a:lstStyle/>
          <a:p>
            <a:fld id="{DF5EA597-D671-40E4-B0A9-DB87D029A054}"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40 weeks of no dark updates on ozone profile retrievals</a:t>
            </a:r>
            <a:endParaRPr lang="en-US" dirty="0"/>
          </a:p>
        </p:txBody>
      </p:sp>
      <p:sp>
        <p:nvSpPr>
          <p:cNvPr id="3" name="Content Placeholder 2"/>
          <p:cNvSpPr>
            <a:spLocks noGrp="1"/>
          </p:cNvSpPr>
          <p:nvPr>
            <p:ph idx="1"/>
          </p:nvPr>
        </p:nvSpPr>
        <p:spPr>
          <a:xfrm>
            <a:off x="533400" y="5257801"/>
            <a:ext cx="8229600" cy="1096963"/>
          </a:xfrm>
        </p:spPr>
        <p:txBody>
          <a:bodyPr>
            <a:normAutofit fontScale="85000" lnSpcReduction="20000"/>
          </a:bodyPr>
          <a:lstStyle/>
          <a:p>
            <a:r>
              <a:rPr lang="en-US" dirty="0" smtClean="0"/>
              <a:t>Cuts from surface plot NP orbit 5573 fractional error in as a function of altitude in 5 latitude bins: Polar: &gt;60 deg, Equatorial: &lt; 12.5 deg, Mid: &gt; 35 &lt; 45 deg.</a:t>
            </a:r>
            <a:endParaRPr lang="en-US" dirty="0"/>
          </a:p>
        </p:txBody>
      </p:sp>
      <p:pic>
        <p:nvPicPr>
          <p:cNvPr id="283649" name="Picture 1"/>
          <p:cNvPicPr>
            <a:picLocks noChangeAspect="1" noChangeArrowheads="1"/>
          </p:cNvPicPr>
          <p:nvPr/>
        </p:nvPicPr>
        <p:blipFill>
          <a:blip r:embed="rId3" cstate="print"/>
          <a:srcRect/>
          <a:stretch>
            <a:fillRect/>
          </a:stretch>
        </p:blipFill>
        <p:spPr bwMode="auto">
          <a:xfrm>
            <a:off x="76200" y="1685925"/>
            <a:ext cx="4352925" cy="3486150"/>
          </a:xfrm>
          <a:prstGeom prst="rect">
            <a:avLst/>
          </a:prstGeom>
          <a:noFill/>
          <a:ln w="9525">
            <a:noFill/>
            <a:miter lim="800000"/>
            <a:headEnd/>
            <a:tailEnd/>
          </a:ln>
        </p:spPr>
      </p:pic>
      <p:pic>
        <p:nvPicPr>
          <p:cNvPr id="283650" name="Picture 2"/>
          <p:cNvPicPr>
            <a:picLocks noChangeAspect="1" noChangeArrowheads="1"/>
          </p:cNvPicPr>
          <p:nvPr/>
        </p:nvPicPr>
        <p:blipFill>
          <a:blip r:embed="rId4" cstate="print"/>
          <a:srcRect/>
          <a:stretch>
            <a:fillRect/>
          </a:stretch>
        </p:blipFill>
        <p:spPr bwMode="auto">
          <a:xfrm>
            <a:off x="4419600" y="1524000"/>
            <a:ext cx="4648200" cy="3486150"/>
          </a:xfrm>
          <a:prstGeom prst="rect">
            <a:avLst/>
          </a:prstGeom>
          <a:noFill/>
          <a:ln w="9525">
            <a:noFill/>
            <a:miter lim="800000"/>
            <a:headEnd/>
            <a:tailEnd/>
          </a:ln>
        </p:spPr>
      </p:pic>
      <p:sp>
        <p:nvSpPr>
          <p:cNvPr id="6" name="Rectangle 5"/>
          <p:cNvSpPr/>
          <p:nvPr/>
        </p:nvSpPr>
        <p:spPr>
          <a:xfrm>
            <a:off x="5791200" y="6211670"/>
            <a:ext cx="3352800" cy="646311"/>
          </a:xfrm>
          <a:prstGeom prst="rect">
            <a:avLst/>
          </a:prstGeom>
        </p:spPr>
        <p:txBody>
          <a:bodyPr wrap="square" lIns="91420" tIns="45710" rIns="91420" bIns="45710">
            <a:spAutoFit/>
          </a:bodyPr>
          <a:lstStyle/>
          <a:p>
            <a:r>
              <a:rPr lang="en-US" sz="1200" dirty="0" smtClean="0"/>
              <a:t>Dark Current Monitoring and Correction for OMPS</a:t>
            </a:r>
          </a:p>
          <a:p>
            <a:r>
              <a:rPr lang="en-US" sz="1200" dirty="0" smtClean="0"/>
              <a:t>Michael </a:t>
            </a:r>
            <a:r>
              <a:rPr lang="en-US" sz="1200" dirty="0" err="1" smtClean="0"/>
              <a:t>Haken</a:t>
            </a:r>
            <a:r>
              <a:rPr lang="en-US" sz="1200" dirty="0" smtClean="0"/>
              <a:t> and Glen </a:t>
            </a:r>
            <a:r>
              <a:rPr lang="en-US" sz="1200" dirty="0" err="1" smtClean="0"/>
              <a:t>Jaross</a:t>
            </a:r>
            <a:endParaRPr lang="en-US" sz="1200" dirty="0" smtClean="0"/>
          </a:p>
          <a:p>
            <a:r>
              <a:rPr lang="en-US" sz="1200" dirty="0" smtClean="0"/>
              <a:t>NASA-GSFC/SSAI</a:t>
            </a:r>
            <a:endParaRPr lang="en-US" sz="1200" dirty="0"/>
          </a:p>
        </p:txBody>
      </p:sp>
      <p:sp>
        <p:nvSpPr>
          <p:cNvPr id="7" name="Slide Number Placeholder 6"/>
          <p:cNvSpPr>
            <a:spLocks noGrp="1"/>
          </p:cNvSpPr>
          <p:nvPr>
            <p:ph type="sldNum" sz="quarter" idx="12"/>
          </p:nvPr>
        </p:nvSpPr>
        <p:spPr/>
        <p:txBody>
          <a:bodyPr/>
          <a:lstStyle/>
          <a:p>
            <a:fld id="{DF5EA597-D671-40E4-B0A9-DB87D029A05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IMOPO Known Product Deficiencies</a:t>
            </a:r>
            <a:endParaRPr lang="en-US" dirty="0"/>
          </a:p>
        </p:txBody>
      </p:sp>
      <p:sp>
        <p:nvSpPr>
          <p:cNvPr id="3" name="Content Placeholder 2"/>
          <p:cNvSpPr>
            <a:spLocks noGrp="1"/>
          </p:cNvSpPr>
          <p:nvPr>
            <p:ph idx="1"/>
          </p:nvPr>
        </p:nvSpPr>
        <p:spPr>
          <a:xfrm>
            <a:off x="457200" y="762000"/>
            <a:ext cx="8305800" cy="5715000"/>
          </a:xfrm>
        </p:spPr>
        <p:txBody>
          <a:bodyPr>
            <a:noAutofit/>
          </a:bodyPr>
          <a:lstStyle/>
          <a:p>
            <a:pPr marL="342825" lvl="1" indent="-342825">
              <a:buFont typeface="Arial" pitchFamily="34" charset="0"/>
              <a:buChar char="•"/>
            </a:pPr>
            <a:r>
              <a:rPr lang="en-US" sz="2000" dirty="0" smtClean="0"/>
              <a:t>Profile and total ozone error flags are switched in the output. (Parent PCR 27740 – Expected correction early 2013 with Mx7.0)</a:t>
            </a:r>
          </a:p>
          <a:p>
            <a:r>
              <a:rPr lang="en-US" sz="2000" dirty="0" smtClean="0"/>
              <a:t>Snow/Ice data is all zeroes (DR #4802)</a:t>
            </a:r>
          </a:p>
          <a:p>
            <a:r>
              <a:rPr lang="en-US" sz="2000" dirty="0" smtClean="0"/>
              <a:t>The input-out-of-bound flag (Error Code 20) is set with an incorrect check on surface pressure (DR #4860, CCR 595 Corrected in Mx6.6 2/28/2013). 20% or more of the data was improperly flagged prior to this change.</a:t>
            </a:r>
          </a:p>
          <a:p>
            <a:r>
              <a:rPr lang="en-US" sz="2000" dirty="0" smtClean="0"/>
              <a:t>Stray Light</a:t>
            </a:r>
            <a:r>
              <a:rPr lang="en-US" sz="2000" dirty="0" smtClean="0">
                <a:solidFill>
                  <a:srgbClr val="00B050"/>
                </a:solidFill>
              </a:rPr>
              <a:t>^</a:t>
            </a:r>
            <a:endParaRPr lang="en-US" sz="2000" dirty="0" smtClean="0"/>
          </a:p>
          <a:p>
            <a:pPr lvl="1"/>
            <a:r>
              <a:rPr lang="en-US" sz="1800" dirty="0" smtClean="0"/>
              <a:t>Correction subroutine and definitive estimates of coefficients are under development (DR #4823). </a:t>
            </a:r>
          </a:p>
          <a:p>
            <a:r>
              <a:rPr lang="en-US" sz="2000" dirty="0" smtClean="0"/>
              <a:t>Radiance Coefficients</a:t>
            </a:r>
            <a:r>
              <a:rPr lang="en-US" sz="2000" dirty="0" smtClean="0">
                <a:solidFill>
                  <a:srgbClr val="00B050"/>
                </a:solidFill>
              </a:rPr>
              <a:t>^ </a:t>
            </a:r>
          </a:p>
          <a:p>
            <a:pPr lvl="1"/>
            <a:r>
              <a:rPr lang="en-US" sz="1600" dirty="0" smtClean="0"/>
              <a:t>Adjustments could be entered through CF Earth (DR #5047).</a:t>
            </a:r>
          </a:p>
          <a:p>
            <a:r>
              <a:rPr lang="en-US" sz="2000" dirty="0" smtClean="0"/>
              <a:t>Dark Tables’ weekly updates began in 2/2013 (DRs #4749, #4818)</a:t>
            </a:r>
          </a:p>
          <a:p>
            <a:r>
              <a:rPr lang="en-US" sz="2000" dirty="0" smtClean="0"/>
              <a:t>The 252 nm channel is currently not used in the retrieval (DR #7013)</a:t>
            </a:r>
          </a:p>
          <a:p>
            <a:r>
              <a:rPr lang="en-US" sz="2000" dirty="0" smtClean="0"/>
              <a:t>Wavelength Scale and Solar</a:t>
            </a:r>
            <a:r>
              <a:rPr lang="en-US" sz="2000" dirty="0" smtClean="0">
                <a:solidFill>
                  <a:srgbClr val="00B050"/>
                </a:solidFill>
              </a:rPr>
              <a:t>^</a:t>
            </a:r>
            <a:endParaRPr lang="en-US" sz="2000" dirty="0" smtClean="0"/>
          </a:p>
          <a:p>
            <a:pPr lvl="1"/>
            <a:r>
              <a:rPr lang="en-US" sz="1800" dirty="0" smtClean="0"/>
              <a:t>Working on definitive Day 1 and time dependence</a:t>
            </a:r>
          </a:p>
          <a:p>
            <a:pPr lvl="1"/>
            <a:r>
              <a:rPr lang="en-US" sz="1600" dirty="0" smtClean="0"/>
              <a:t>Working on adjustments for intra-orbit scale drift</a:t>
            </a:r>
            <a:endParaRPr lang="en-US" sz="2000" dirty="0" smtClean="0"/>
          </a:p>
          <a:p>
            <a:pPr>
              <a:buNone/>
            </a:pPr>
            <a:r>
              <a:rPr lang="en-US" sz="2000" dirty="0" smtClean="0">
                <a:solidFill>
                  <a:srgbClr val="00B050"/>
                </a:solidFill>
              </a:rPr>
              <a:t>^ These may create large discontinuities in the product performance as they and similar changes enter the system.</a:t>
            </a:r>
            <a:endParaRPr lang="en-US" sz="1800" dirty="0" smtClean="0"/>
          </a:p>
        </p:txBody>
      </p:sp>
      <p:sp>
        <p:nvSpPr>
          <p:cNvPr id="4" name="Slide Number Placeholder 3"/>
          <p:cNvSpPr>
            <a:spLocks noGrp="1"/>
          </p:cNvSpPr>
          <p:nvPr>
            <p:ph type="sldNum" sz="quarter" idx="12"/>
          </p:nvPr>
        </p:nvSpPr>
        <p:spPr/>
        <p:txBody>
          <a:bodyPr/>
          <a:lstStyle/>
          <a:p>
            <a:fld id="{DF5EA597-D671-40E4-B0A9-DB87D029A05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Timeline of major changes in OMPS Nadir Products</a:t>
            </a:r>
            <a:br>
              <a:rPr lang="en-US" dirty="0" smtClean="0"/>
            </a:br>
            <a:endParaRPr lang="en-US" dirty="0"/>
          </a:p>
        </p:txBody>
      </p:sp>
      <p:sp>
        <p:nvSpPr>
          <p:cNvPr id="3" name="Content Placeholder 2"/>
          <p:cNvSpPr>
            <a:spLocks noGrp="1"/>
          </p:cNvSpPr>
          <p:nvPr>
            <p:ph idx="1"/>
          </p:nvPr>
        </p:nvSpPr>
        <p:spPr>
          <a:xfrm>
            <a:off x="381000" y="1143000"/>
            <a:ext cx="8305800" cy="5486400"/>
          </a:xfrm>
        </p:spPr>
        <p:txBody>
          <a:bodyPr>
            <a:normAutofit fontScale="62500" lnSpcReduction="20000"/>
          </a:bodyPr>
          <a:lstStyle/>
          <a:p>
            <a:r>
              <a:rPr lang="en-US" dirty="0" smtClean="0"/>
              <a:t>Problem with wavelength scale in NM February 2012</a:t>
            </a:r>
          </a:p>
          <a:p>
            <a:r>
              <a:rPr lang="en-US" dirty="0" smtClean="0"/>
              <a:t>Problem with wavelength scale in NP February 2012 (DOY error) Final data at not at CLASS</a:t>
            </a:r>
          </a:p>
          <a:p>
            <a:r>
              <a:rPr lang="en-US" dirty="0" smtClean="0"/>
              <a:t>May 7, 2012 – New OMPS NM and OMPS NP Wavelength Scales CCR #389  </a:t>
            </a:r>
          </a:p>
          <a:p>
            <a:r>
              <a:rPr lang="en-US" dirty="0" smtClean="0"/>
              <a:t>June 11, 2012 – New OMPS NM Day 1 Solar Irradiance CCR #411</a:t>
            </a:r>
          </a:p>
          <a:p>
            <a:r>
              <a:rPr lang="en-US" dirty="0" smtClean="0"/>
              <a:t>July 17, 2012 – OMPS NP Day 1 Solar Irradiance CCR #458</a:t>
            </a:r>
          </a:p>
          <a:p>
            <a:r>
              <a:rPr lang="en-US" dirty="0" smtClean="0"/>
              <a:t>August 10, 2012 – New NM RT LUT CCR #343 (Mx6.1)</a:t>
            </a:r>
          </a:p>
          <a:p>
            <a:r>
              <a:rPr lang="en-US" dirty="0" smtClean="0"/>
              <a:t>August 10, 2012 – CTP to UV for INCTO CCR #385 (Mx6.2)</a:t>
            </a:r>
          </a:p>
          <a:p>
            <a:r>
              <a:rPr lang="en-US" dirty="0" smtClean="0"/>
              <a:t>August 10, 2012 – Four corner GEO fix for GONPO</a:t>
            </a:r>
          </a:p>
          <a:p>
            <a:r>
              <a:rPr lang="en-US" dirty="0" smtClean="0"/>
              <a:t>October 15, 2012 – OMPS NM E/S distance CCR #481 (Mx6.3)</a:t>
            </a:r>
          </a:p>
          <a:p>
            <a:r>
              <a:rPr lang="en-US" dirty="0" smtClean="0"/>
              <a:t>October 15, 2012 – Partial cloud and VIIRS CF CCR #419 (Mx6.3)</a:t>
            </a:r>
          </a:p>
          <a:p>
            <a:r>
              <a:rPr lang="en-US" dirty="0" smtClean="0"/>
              <a:t>TLE in use for Ephemeris Mx6.3 – Mx6.4</a:t>
            </a:r>
          </a:p>
          <a:p>
            <a:r>
              <a:rPr lang="en-US" dirty="0" smtClean="0"/>
              <a:t>Updates to VIIRS Snow/Ice Monthly Tiles </a:t>
            </a:r>
          </a:p>
          <a:p>
            <a:r>
              <a:rPr lang="en-US" dirty="0" smtClean="0"/>
              <a:t>February 2013 – IMOPO Surface Pressure limit too restrictive CCR #595</a:t>
            </a:r>
          </a:p>
          <a:p>
            <a:pPr>
              <a:buNone/>
            </a:pPr>
            <a:r>
              <a:rPr lang="en-US" dirty="0" smtClean="0"/>
              <a:t>Future</a:t>
            </a:r>
          </a:p>
          <a:p>
            <a:r>
              <a:rPr lang="en-US" dirty="0" smtClean="0"/>
              <a:t>April 2013 – NP Dark tables need to be updated in the SAA DR #7054</a:t>
            </a:r>
          </a:p>
          <a:p>
            <a:r>
              <a:rPr lang="en-US" dirty="0" smtClean="0"/>
              <a:t>June 2013 – CTP for OOTCO CCR #736 (Mx7.0)</a:t>
            </a:r>
          </a:p>
          <a:p>
            <a:r>
              <a:rPr lang="en-US" dirty="0" smtClean="0"/>
              <a:t>June 2013 – Profile and TOZ flags switched in IMOPO PCR (Mx7.0)</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533400"/>
          </a:xfrm>
        </p:spPr>
        <p:txBody>
          <a:bodyPr>
            <a:normAutofit fontScale="90000"/>
          </a:bodyPr>
          <a:lstStyle/>
          <a:p>
            <a:r>
              <a:rPr lang="en-US" dirty="0" smtClean="0"/>
              <a:t>OMPS NP Solar Flux Measurements</a:t>
            </a:r>
          </a:p>
        </p:txBody>
      </p:sp>
      <p:pic>
        <p:nvPicPr>
          <p:cNvPr id="25603" name="Picture 2"/>
          <p:cNvPicPr>
            <a:picLocks noChangeAspect="1" noChangeArrowheads="1"/>
          </p:cNvPicPr>
          <p:nvPr/>
        </p:nvPicPr>
        <p:blipFill>
          <a:blip r:embed="rId3" cstate="print">
            <a:lum bright="-20000" contrast="40000"/>
          </a:blip>
          <a:srcRect t="4411" r="1335"/>
          <a:stretch>
            <a:fillRect/>
          </a:stretch>
        </p:blipFill>
        <p:spPr bwMode="auto">
          <a:xfrm>
            <a:off x="-9524" y="762000"/>
            <a:ext cx="6334125" cy="5791200"/>
          </a:xfrm>
          <a:prstGeom prst="rect">
            <a:avLst/>
          </a:prstGeom>
          <a:noFill/>
          <a:ln w="9525">
            <a:noFill/>
            <a:miter lim="800000"/>
            <a:headEnd/>
            <a:tailEnd/>
          </a:ln>
        </p:spPr>
      </p:pic>
      <p:sp>
        <p:nvSpPr>
          <p:cNvPr id="4" name="Title 1"/>
          <p:cNvSpPr txBox="1">
            <a:spLocks/>
          </p:cNvSpPr>
          <p:nvPr/>
        </p:nvSpPr>
        <p:spPr>
          <a:xfrm>
            <a:off x="6019800" y="533400"/>
            <a:ext cx="3200400" cy="6248400"/>
          </a:xfrm>
          <a:prstGeom prst="rect">
            <a:avLst/>
          </a:prstGeom>
        </p:spPr>
        <p:txBody>
          <a:bodyPr vert="horz" lIns="91420" tIns="45710" rIns="91420" bIns="45710" rtlCol="0" anchor="ctr">
            <a:noAutofit/>
          </a:bodyPr>
          <a:lstStyle/>
          <a:p>
            <a:pPr>
              <a:spcBef>
                <a:spcPct val="0"/>
              </a:spcBef>
              <a:defRPr/>
            </a:pPr>
            <a:r>
              <a:rPr lang="en-US" sz="2000" dirty="0" smtClean="0">
                <a:latin typeface="+mj-lt"/>
                <a:ea typeface="+mj-ea"/>
                <a:cs typeface="+mj-cs"/>
              </a:rPr>
              <a:t>Comparison of the first six solar measurements from the working diffuser. </a:t>
            </a:r>
          </a:p>
          <a:p>
            <a:pPr>
              <a:spcBef>
                <a:spcPct val="0"/>
              </a:spcBef>
              <a:defRPr/>
            </a:pPr>
            <a:r>
              <a:rPr lang="en-US" sz="2000" dirty="0" smtClean="0">
                <a:latin typeface="+mj-lt"/>
                <a:ea typeface="+mj-ea"/>
                <a:cs typeface="+mj-cs"/>
              </a:rPr>
              <a:t>The lines give the ratios of the five other measurements to the March 7</a:t>
            </a:r>
            <a:r>
              <a:rPr lang="en-US" sz="2000" baseline="30000" dirty="0" smtClean="0">
                <a:latin typeface="+mj-lt"/>
                <a:ea typeface="+mj-ea"/>
                <a:cs typeface="+mj-cs"/>
              </a:rPr>
              <a:t>th</a:t>
            </a:r>
            <a:r>
              <a:rPr lang="en-US" sz="2000" dirty="0" smtClean="0">
                <a:latin typeface="+mj-lt"/>
                <a:ea typeface="+mj-ea"/>
                <a:cs typeface="+mj-cs"/>
              </a:rPr>
              <a:t> one. The instrument / diffuser throughput shows little change over the four months, especially as there should be some differences due to real solar spectrum changes. Possible additional sources (e.g., goniometric characterization, minor wavelength scale drift, and dark current evolution) are under investigation.</a:t>
            </a:r>
          </a:p>
          <a:p>
            <a:pPr>
              <a:spcBef>
                <a:spcPct val="0"/>
              </a:spcBef>
              <a:defRPr/>
            </a:pPr>
            <a:r>
              <a:rPr lang="en-US" sz="2000" dirty="0" smtClean="0">
                <a:latin typeface="+mj-lt"/>
                <a:ea typeface="+mj-ea"/>
                <a:cs typeface="+mj-cs"/>
              </a:rPr>
              <a:t>A future reference solar diffuser measurement will add more information.</a:t>
            </a:r>
            <a:endParaRPr lang="en-US" sz="2000" dirty="0">
              <a:latin typeface="+mj-lt"/>
              <a:ea typeface="+mj-ea"/>
              <a:cs typeface="+mj-cs"/>
            </a:endParaRPr>
          </a:p>
        </p:txBody>
      </p:sp>
      <p:sp>
        <p:nvSpPr>
          <p:cNvPr id="5" name="TextBox 4"/>
          <p:cNvSpPr txBox="1"/>
          <p:nvPr/>
        </p:nvSpPr>
        <p:spPr>
          <a:xfrm>
            <a:off x="2667000" y="6172200"/>
            <a:ext cx="2275238" cy="461665"/>
          </a:xfrm>
          <a:prstGeom prst="rect">
            <a:avLst/>
          </a:prstGeom>
          <a:solidFill>
            <a:schemeClr val="bg1"/>
          </a:solidFill>
        </p:spPr>
        <p:txBody>
          <a:bodyPr wrap="none" lIns="91420" tIns="45710" rIns="91420" bIns="45710" rtlCol="0">
            <a:spAutoFit/>
          </a:bodyPr>
          <a:lstStyle/>
          <a:p>
            <a:r>
              <a:rPr lang="en-US" sz="2400" b="1" dirty="0" smtClean="0"/>
              <a:t>Wavelength, nm</a:t>
            </a:r>
            <a:endParaRPr lang="en-US" sz="2400" b="1" dirty="0"/>
          </a:p>
        </p:txBody>
      </p:sp>
      <p:sp>
        <p:nvSpPr>
          <p:cNvPr id="6" name="Rectangle 5"/>
          <p:cNvSpPr/>
          <p:nvPr/>
        </p:nvSpPr>
        <p:spPr>
          <a:xfrm>
            <a:off x="152401" y="6324600"/>
            <a:ext cx="1817549" cy="338554"/>
          </a:xfrm>
          <a:prstGeom prst="rect">
            <a:avLst/>
          </a:prstGeom>
        </p:spPr>
        <p:txBody>
          <a:bodyPr wrap="none" lIns="91420" tIns="45710" rIns="91420" bIns="45710">
            <a:spAutoFit/>
          </a:bodyPr>
          <a:lstStyle/>
          <a:p>
            <a:r>
              <a:rPr lang="en-US" sz="1600" dirty="0" smtClean="0"/>
              <a:t>From C. Seftor, SSAI</a:t>
            </a:r>
          </a:p>
        </p:txBody>
      </p:sp>
      <p:sp>
        <p:nvSpPr>
          <p:cNvPr id="7" name="Slide Number Placeholder 6"/>
          <p:cNvSpPr>
            <a:spLocks noGrp="1"/>
          </p:cNvSpPr>
          <p:nvPr>
            <p:ph type="sldNum" sz="quarter" idx="12"/>
          </p:nvPr>
        </p:nvSpPr>
        <p:spPr/>
        <p:txBody>
          <a:bodyPr/>
          <a:lstStyle/>
          <a:p>
            <a:fld id="{DF5EA597-D671-40E4-B0A9-DB87D029A05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descr="OMPS_NPSDR_somps_evmg2_compositemg2_diff (1).png"/>
          <p:cNvPicPr>
            <a:picLocks noGrp="1" noChangeAspect="1"/>
          </p:cNvPicPr>
          <p:nvPr>
            <p:ph idx="1"/>
          </p:nvPr>
        </p:nvPicPr>
        <p:blipFill>
          <a:blip r:embed="rId3" cstate="print"/>
          <a:srcRect r="15000"/>
          <a:stretch>
            <a:fillRect/>
          </a:stretch>
        </p:blipFill>
        <p:spPr>
          <a:xfrm>
            <a:off x="0" y="3657600"/>
            <a:ext cx="6019800" cy="3200400"/>
          </a:xfrm>
        </p:spPr>
      </p:pic>
      <p:pic>
        <p:nvPicPr>
          <p:cNvPr id="8" name="Picture 7" descr="OMPS_NPSDR_somps_evmg2_compositemg2 (1).png"/>
          <p:cNvPicPr>
            <a:picLocks noChangeAspect="1"/>
          </p:cNvPicPr>
          <p:nvPr/>
        </p:nvPicPr>
        <p:blipFill>
          <a:blip r:embed="rId4" cstate="print"/>
          <a:srcRect r="15000"/>
          <a:stretch>
            <a:fillRect/>
          </a:stretch>
        </p:blipFill>
        <p:spPr>
          <a:xfrm>
            <a:off x="0" y="609600"/>
            <a:ext cx="5943600" cy="3086100"/>
          </a:xfrm>
          <a:prstGeom prst="rect">
            <a:avLst/>
          </a:prstGeom>
        </p:spPr>
      </p:pic>
      <p:sp>
        <p:nvSpPr>
          <p:cNvPr id="2" name="Title 1"/>
          <p:cNvSpPr>
            <a:spLocks noGrp="1"/>
          </p:cNvSpPr>
          <p:nvPr>
            <p:ph type="title"/>
          </p:nvPr>
        </p:nvSpPr>
        <p:spPr>
          <a:xfrm>
            <a:off x="457200" y="76200"/>
            <a:ext cx="8229600" cy="563562"/>
          </a:xfrm>
        </p:spPr>
        <p:txBody>
          <a:bodyPr>
            <a:normAutofit fontScale="90000"/>
          </a:bodyPr>
          <a:lstStyle/>
          <a:p>
            <a:r>
              <a:rPr lang="en-US" dirty="0" smtClean="0"/>
              <a:t>Mg II Index Comparison</a:t>
            </a:r>
            <a:endParaRPr lang="en-US" dirty="0"/>
          </a:p>
        </p:txBody>
      </p:sp>
      <p:sp>
        <p:nvSpPr>
          <p:cNvPr id="6" name="Title 1"/>
          <p:cNvSpPr txBox="1">
            <a:spLocks/>
          </p:cNvSpPr>
          <p:nvPr/>
        </p:nvSpPr>
        <p:spPr>
          <a:xfrm>
            <a:off x="6019800" y="533400"/>
            <a:ext cx="3200400" cy="6248400"/>
          </a:xfrm>
          <a:prstGeom prst="rect">
            <a:avLst/>
          </a:prstGeom>
        </p:spPr>
        <p:txBody>
          <a:bodyPr vert="horz" lIns="91420" tIns="45710" rIns="91420" bIns="45710" rtlCol="0" anchor="ctr">
            <a:noAutofit/>
          </a:bodyPr>
          <a:lstStyle/>
          <a:p>
            <a:pPr>
              <a:spcBef>
                <a:spcPct val="0"/>
              </a:spcBef>
              <a:defRPr/>
            </a:pPr>
            <a:r>
              <a:rPr lang="en-US" sz="2000" dirty="0" smtClean="0">
                <a:latin typeface="+mj-lt"/>
                <a:ea typeface="+mj-ea"/>
                <a:cs typeface="+mj-cs"/>
              </a:rPr>
              <a:t>Comparison of a composite Mg II Index (core to wing ratio near 280 nm) solar measurements (lower curve on upper plot) to an Earth view MG Index estimate from OMPS NP spectra (upper curve on upper plot). The lower figure show the differences. The break near the end occurs when new dark current corrections are introduced for the OMPS NP for the first time in a year. The Earth-view index will be used with scale factors to track daily solar changes for the shorter NP wavelengths. </a:t>
            </a:r>
          </a:p>
        </p:txBody>
      </p:sp>
      <p:sp>
        <p:nvSpPr>
          <p:cNvPr id="7" name="Rectangle 6"/>
          <p:cNvSpPr/>
          <p:nvPr/>
        </p:nvSpPr>
        <p:spPr>
          <a:xfrm>
            <a:off x="838200" y="2057400"/>
            <a:ext cx="4303294" cy="369332"/>
          </a:xfrm>
          <a:prstGeom prst="rect">
            <a:avLst/>
          </a:prstGeom>
          <a:solidFill>
            <a:schemeClr val="bg1"/>
          </a:solidFill>
        </p:spPr>
        <p:txBody>
          <a:bodyPr wrap="none" lIns="91420" tIns="45710" rIns="91420" bIns="45710">
            <a:spAutoFit/>
          </a:bodyPr>
          <a:lstStyle/>
          <a:p>
            <a:r>
              <a:rPr lang="en-US" dirty="0" smtClean="0"/>
              <a:t>http://www.spacewx.com/About_MgII.html</a:t>
            </a:r>
            <a:endParaRPr lang="en-US" dirty="0"/>
          </a:p>
        </p:txBody>
      </p:sp>
      <p:sp>
        <p:nvSpPr>
          <p:cNvPr id="9" name="Slide Number Placeholder 8"/>
          <p:cNvSpPr>
            <a:spLocks noGrp="1"/>
          </p:cNvSpPr>
          <p:nvPr>
            <p:ph type="sldNum" sz="quarter" idx="12"/>
          </p:nvPr>
        </p:nvSpPr>
        <p:spPr/>
        <p:txBody>
          <a:bodyPr/>
          <a:lstStyle/>
          <a:p>
            <a:fld id="{DF5EA597-D671-40E4-B0A9-DB87D029A054}"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381000" y="533400"/>
            <a:ext cx="8534400" cy="6172200"/>
          </a:xfrm>
        </p:spPr>
        <p:txBody>
          <a:bodyPr>
            <a:normAutofit fontScale="70000" lnSpcReduction="20000"/>
          </a:bodyPr>
          <a:lstStyle/>
          <a:p>
            <a:r>
              <a:rPr lang="en-US" dirty="0" smtClean="0"/>
              <a:t>Provisional Definitions</a:t>
            </a:r>
          </a:p>
          <a:p>
            <a:r>
              <a:rPr lang="en-US" dirty="0" smtClean="0"/>
              <a:t>OMPS Background </a:t>
            </a:r>
          </a:p>
          <a:p>
            <a:r>
              <a:rPr lang="en-US" dirty="0" smtClean="0"/>
              <a:t>SOMPS Performance</a:t>
            </a:r>
          </a:p>
          <a:p>
            <a:r>
              <a:rPr lang="en-US" dirty="0" smtClean="0"/>
              <a:t>IMOPO Performance</a:t>
            </a:r>
          </a:p>
          <a:p>
            <a:pPr lvl="1"/>
            <a:r>
              <a:rPr lang="en-US" dirty="0" smtClean="0"/>
              <a:t>Internal Evaluation</a:t>
            </a:r>
          </a:p>
          <a:p>
            <a:pPr lvl="2"/>
            <a:r>
              <a:rPr lang="en-US" dirty="0" smtClean="0"/>
              <a:t>Flags SAA, </a:t>
            </a:r>
            <a:r>
              <a:rPr lang="en-US" dirty="0" err="1" smtClean="0"/>
              <a:t>tozcod</a:t>
            </a:r>
            <a:r>
              <a:rPr lang="en-US" dirty="0" smtClean="0"/>
              <a:t>, </a:t>
            </a:r>
            <a:r>
              <a:rPr lang="en-US" dirty="0" err="1" smtClean="0"/>
              <a:t>procod</a:t>
            </a:r>
            <a:r>
              <a:rPr lang="en-US" dirty="0" smtClean="0"/>
              <a:t>, </a:t>
            </a:r>
          </a:p>
          <a:p>
            <a:pPr lvl="2"/>
            <a:r>
              <a:rPr lang="en-US" dirty="0" smtClean="0"/>
              <a:t>Initial and Final Residuals</a:t>
            </a:r>
          </a:p>
          <a:p>
            <a:pPr lvl="2"/>
            <a:r>
              <a:rPr lang="en-US" dirty="0" smtClean="0"/>
              <a:t>Reflectivity (also to INCTO)</a:t>
            </a:r>
          </a:p>
          <a:p>
            <a:pPr lvl="2"/>
            <a:r>
              <a:rPr lang="en-US" dirty="0" smtClean="0"/>
              <a:t>Total Column Ozone (also to INCTO)</a:t>
            </a:r>
          </a:p>
          <a:p>
            <a:pPr lvl="2"/>
            <a:r>
              <a:rPr lang="en-US" dirty="0" smtClean="0"/>
              <a:t>Ozone Profiles (Layer Amounts and Mixing Ratios)</a:t>
            </a:r>
          </a:p>
          <a:p>
            <a:pPr lvl="1"/>
            <a:r>
              <a:rPr lang="en-US" dirty="0" smtClean="0"/>
              <a:t>External Evaluation</a:t>
            </a:r>
          </a:p>
          <a:p>
            <a:pPr lvl="2"/>
            <a:r>
              <a:rPr lang="en-US" dirty="0" smtClean="0"/>
              <a:t>Comparisons to OMPS V8PRO (Mixing ratios, TOZ, Ref)</a:t>
            </a:r>
          </a:p>
          <a:p>
            <a:pPr lvl="2"/>
            <a:r>
              <a:rPr lang="en-US" dirty="0" smtClean="0"/>
              <a:t>Comparisons to SBUV/2 V8PRO, V6PRO</a:t>
            </a:r>
          </a:p>
          <a:p>
            <a:pPr lvl="2"/>
            <a:r>
              <a:rPr lang="en-US" dirty="0" smtClean="0"/>
              <a:t>Comparisons to MLS forward model results</a:t>
            </a:r>
          </a:p>
          <a:p>
            <a:pPr lvl="1"/>
            <a:r>
              <a:rPr lang="en-US" dirty="0" smtClean="0"/>
              <a:t>Known Deficiencies</a:t>
            </a:r>
          </a:p>
          <a:p>
            <a:r>
              <a:rPr lang="en-US" dirty="0" smtClean="0"/>
              <a:t>Summary of Findings and Recommendations </a:t>
            </a:r>
          </a:p>
          <a:p>
            <a:pPr lvl="1"/>
            <a:r>
              <a:rPr lang="en-US" dirty="0" smtClean="0"/>
              <a:t>Monitoring plots</a:t>
            </a:r>
            <a:endParaRPr lang="en-US" dirty="0" smtClean="0">
              <a:hlinkClick r:id="rId3"/>
            </a:endParaRPr>
          </a:p>
          <a:p>
            <a:pPr lvl="1">
              <a:buNone/>
            </a:pPr>
            <a:r>
              <a:rPr lang="en-US" sz="2400" dirty="0" smtClean="0">
                <a:hlinkClick r:id="rId3"/>
              </a:rPr>
              <a:t>http://www.star.nesdis.noaa.gov/icvs/PROD/proOMPSbeta.TOZ_INCTO.php</a:t>
            </a:r>
            <a:endParaRPr lang="en-US" dirty="0" smtClean="0"/>
          </a:p>
          <a:p>
            <a:pPr lvl="1"/>
            <a:r>
              <a:rPr lang="en-US" dirty="0" smtClean="0"/>
              <a:t>Promotion to Provisional</a:t>
            </a:r>
          </a:p>
          <a:p>
            <a:pPr lvl="1"/>
            <a:r>
              <a:rPr lang="en-US" dirty="0" smtClean="0"/>
              <a:t>Upgrade to V8PRO</a:t>
            </a:r>
          </a:p>
        </p:txBody>
      </p:sp>
      <p:sp>
        <p:nvSpPr>
          <p:cNvPr id="4" name="Slide Number Placeholder 3"/>
          <p:cNvSpPr>
            <a:spLocks noGrp="1"/>
          </p:cNvSpPr>
          <p:nvPr>
            <p:ph type="sldNum" sz="quarter" idx="12"/>
          </p:nvPr>
        </p:nvSpPr>
        <p:spPr/>
        <p:txBody>
          <a:bodyPr/>
          <a:lstStyle/>
          <a:p>
            <a:fld id="{DF5EA597-D671-40E4-B0A9-DB87D029A05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3200" dirty="0" smtClean="0"/>
              <a:t>Ozone Profile Product, </a:t>
            </a:r>
            <a:r>
              <a:rPr lang="en-US" sz="3200" b="1" dirty="0" smtClean="0"/>
              <a:t>IMOPO</a:t>
            </a:r>
            <a:endParaRPr lang="en-US" sz="3200" b="1" dirty="0"/>
          </a:p>
        </p:txBody>
      </p:sp>
      <p:sp>
        <p:nvSpPr>
          <p:cNvPr id="3" name="Content Placeholder 2"/>
          <p:cNvSpPr>
            <a:spLocks noGrp="1"/>
          </p:cNvSpPr>
          <p:nvPr>
            <p:ph idx="1"/>
          </p:nvPr>
        </p:nvSpPr>
        <p:spPr>
          <a:xfrm>
            <a:off x="76200" y="381000"/>
            <a:ext cx="8915400" cy="6400800"/>
          </a:xfrm>
        </p:spPr>
        <p:txBody>
          <a:bodyPr>
            <a:noAutofit/>
          </a:bodyPr>
          <a:lstStyle/>
          <a:p>
            <a:pPr marL="0" indent="0">
              <a:spcBef>
                <a:spcPts val="0"/>
              </a:spcBef>
              <a:buNone/>
            </a:pPr>
            <a:r>
              <a:rPr lang="en-US" sz="2000" dirty="0" smtClean="0"/>
              <a:t>The spectral measurements from the OMPS Nadir Profiler and Nadir Mapper of the radiances scattered by the Earth’s atmosphere are used to generate estimates of the ozone vertical profile along the orbital track (</a:t>
            </a:r>
            <a:r>
              <a:rPr lang="en-US" sz="2000" b="1" dirty="0" smtClean="0"/>
              <a:t>IMOPO</a:t>
            </a:r>
            <a:r>
              <a:rPr lang="en-US" sz="2000" dirty="0" smtClean="0"/>
              <a:t>). The algorithm uses ratios of Earth radiance to Solar irradiance at a set of 12 wavelengths (at approximately </a:t>
            </a:r>
            <a:r>
              <a:rPr lang="en-US" sz="2000" dirty="0" smtClean="0">
                <a:solidFill>
                  <a:srgbClr val="00B050"/>
                </a:solidFill>
              </a:rPr>
              <a:t>253, 273, 283, 288, 292, 298, 302, 306</a:t>
            </a:r>
            <a:r>
              <a:rPr lang="en-US" sz="2000" dirty="0" smtClean="0"/>
              <a:t>, </a:t>
            </a:r>
            <a:r>
              <a:rPr lang="en-US" sz="2000" dirty="0" smtClean="0">
                <a:solidFill>
                  <a:srgbClr val="00B0F0"/>
                </a:solidFill>
              </a:rPr>
              <a:t>313, 318, 331 and 340 </a:t>
            </a:r>
            <a:r>
              <a:rPr lang="en-US" sz="2000" dirty="0" smtClean="0"/>
              <a:t>nm) with </a:t>
            </a:r>
            <a:r>
              <a:rPr lang="en-US" sz="2000" dirty="0" smtClean="0">
                <a:solidFill>
                  <a:srgbClr val="00B050"/>
                </a:solidFill>
              </a:rPr>
              <a:t>eight from the Nadir Profiler</a:t>
            </a:r>
            <a:r>
              <a:rPr lang="en-US" sz="2000" dirty="0" smtClean="0"/>
              <a:t> and </a:t>
            </a:r>
            <a:r>
              <a:rPr lang="en-US" sz="2000" dirty="0" smtClean="0">
                <a:solidFill>
                  <a:srgbClr val="00B0F0"/>
                </a:solidFill>
              </a:rPr>
              <a:t>four from the Nadir Mapper</a:t>
            </a:r>
            <a:r>
              <a:rPr lang="en-US" sz="2000" dirty="0" smtClean="0"/>
              <a:t> to obtain estimates of the total column ozone, effective reflectivity, and the ozone vertical profile in 12 Umkehr Layers. The radiances for the four longer wavelength are obtained from the 25 Nadir Mapper FOVs co-located with a single Nadir Profiler FOV. The longer channel radiance/irradiance ratios are used to generate estimates of the total column ozone and scene effective reflectivity. The total column ozone is used to generate a first guess ozone profile that becomes the A Priori for a maximum likelihood ozone profile retrieval using the ratios for the seven shortest wavelengths (omitting the 253 nm channel and including 313 nm at high SZA).</a:t>
            </a:r>
            <a:r>
              <a:rPr lang="en-US" sz="2000" dirty="0" smtClean="0">
                <a:solidFill>
                  <a:srgbClr val="FF9966"/>
                </a:solidFill>
              </a:rPr>
              <a:t> </a:t>
            </a:r>
            <a:r>
              <a:rPr lang="en-US" sz="2000" dirty="0" smtClean="0"/>
              <a:t>Additional information is in the OMPS Nadir Profile Algorithm Theoretical Basis and Operational Algorithm Description Documents, and a volume of the Common Data Format Control Book at: </a:t>
            </a:r>
            <a:r>
              <a:rPr lang="en-US" sz="2000" dirty="0" smtClean="0">
                <a:hlinkClick r:id="rId2"/>
              </a:rPr>
              <a:t>http://npp.gsfc.nasa.gov/documents.html</a:t>
            </a:r>
            <a:endParaRPr lang="en-US" sz="2000" dirty="0" smtClean="0"/>
          </a:p>
          <a:p>
            <a:pPr marL="0" indent="0">
              <a:spcBef>
                <a:spcPts val="0"/>
              </a:spcBef>
              <a:buNone/>
            </a:pPr>
            <a:r>
              <a:rPr lang="en-US" sz="2000" dirty="0" smtClean="0"/>
              <a:t>  OMPS NP ATBD </a:t>
            </a:r>
            <a:r>
              <a:rPr lang="en-US" sz="2000" dirty="0" smtClean="0">
                <a:hlinkClick r:id="rId3"/>
              </a:rPr>
              <a:t>474-00026_Rev-Baseline.pdf</a:t>
            </a:r>
            <a:endParaRPr lang="en-US" sz="2000" dirty="0" smtClean="0"/>
          </a:p>
          <a:p>
            <a:pPr marL="0" indent="0">
              <a:spcBef>
                <a:spcPts val="0"/>
              </a:spcBef>
              <a:buNone/>
            </a:pPr>
            <a:r>
              <a:rPr lang="en-US" sz="2000" dirty="0" smtClean="0"/>
              <a:t>  OMPS NP OAD </a:t>
            </a:r>
            <a:r>
              <a:rPr lang="en-US" sz="2000" dirty="0" smtClean="0">
                <a:hlinkClick r:id="rId4"/>
              </a:rPr>
              <a:t>474-00067_OAD-OMPS-NP-IP-SW_RevA_201</a:t>
            </a:r>
          </a:p>
          <a:p>
            <a:pPr marL="0" indent="0">
              <a:spcBef>
                <a:spcPts val="0"/>
              </a:spcBef>
              <a:buNone/>
            </a:pPr>
            <a:r>
              <a:rPr lang="en-US" sz="2000" dirty="0" smtClean="0"/>
              <a:t>  Intermediate Product CDFCB </a:t>
            </a:r>
          </a:p>
          <a:p>
            <a:pPr marL="0" indent="0">
              <a:spcBef>
                <a:spcPts val="0"/>
              </a:spcBef>
              <a:buNone/>
            </a:pPr>
            <a:r>
              <a:rPr lang="en-US" sz="2000" dirty="0" smtClean="0">
                <a:hlinkClick r:id="rId5"/>
              </a:rPr>
              <a:t>     474-00001-04-01_CDFCB-Vol4-Part1_Rev-_Block-1-1_31Mar2011.pdf</a:t>
            </a:r>
            <a:r>
              <a:rPr lang="en-US" sz="2000" dirty="0" smtClean="0">
                <a:hlinkClick r:id="rId4"/>
              </a:rPr>
              <a:t>20127.pdf</a:t>
            </a:r>
            <a:endParaRPr lang="en-US" sz="2000" dirty="0" smtClean="0">
              <a:solidFill>
                <a:srgbClr val="FF9966"/>
              </a:solidFill>
            </a:endParaRPr>
          </a:p>
        </p:txBody>
      </p:sp>
      <p:sp>
        <p:nvSpPr>
          <p:cNvPr id="4" name="Slide Number Placeholder 3"/>
          <p:cNvSpPr>
            <a:spLocks noGrp="1"/>
          </p:cNvSpPr>
          <p:nvPr>
            <p:ph type="sldNum" sz="quarter" idx="12"/>
          </p:nvPr>
        </p:nvSpPr>
        <p:spPr/>
        <p:txBody>
          <a:bodyPr/>
          <a:lstStyle/>
          <a:p>
            <a:fld id="{DF5EA597-D671-40E4-B0A9-DB87D029A05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09600"/>
            <a:ext cx="8915400" cy="6247844"/>
          </a:xfrm>
          <a:prstGeom prst="rect">
            <a:avLst/>
          </a:prstGeom>
          <a:noFill/>
        </p:spPr>
        <p:txBody>
          <a:bodyPr wrap="square" lIns="91420" tIns="45710" rIns="91420" bIns="45710" rtlCol="0">
            <a:spAutoFit/>
          </a:bodyPr>
          <a:lstStyle/>
          <a:p>
            <a:r>
              <a:rPr lang="en-US" sz="2000" dirty="0" smtClean="0"/>
              <a:t>The Nadir Mapper and Nadir Profiler each produce data in 37.5-second granules. The Nadir Profiler IFOV is designed to coincide with the five central IFOVs of the Nadir Mapper, and a single measurement of the Nadir Profiler aggregated over 37.5 S matches up with five Nadir Mapper rows each aggregated for 7.5 S.  The two instruments may begin their granules at different times relative to the southern terminator crossing offset by multiples of 7.5 S.</a:t>
            </a:r>
          </a:p>
          <a:p>
            <a:r>
              <a:rPr lang="en-US" sz="2000" dirty="0" smtClean="0"/>
              <a:t>The Figures on the next slide show the results of an investigation into the alignment of Nadir Mapper and Nadir Profiler granules in their respective </a:t>
            </a:r>
            <a:r>
              <a:rPr lang="en-US" sz="2000" dirty="0" err="1" smtClean="0"/>
              <a:t>geolocation</a:t>
            </a:r>
            <a:r>
              <a:rPr lang="en-US" sz="2000" dirty="0" smtClean="0"/>
              <a:t> products, GOTCO and GONPO.  The first three plots (top left, bottom left, and top right) each display the FOV center locations of three consecutive granules for both the Nadir Mapper and the Nadir Profiler. Each set of 25 small symbols show the location for the five nadir cross track FOVs (nadir and two nearest on both sides) for the five rows of measurements in a granule. The large symbols are the FOV center locations for the Nadir Profiler.  Notice that the Nadir Profiler may matchup  with a Nadir Profiler granule or it may be offset by one or two rows.  </a:t>
            </a:r>
          </a:p>
          <a:p>
            <a:r>
              <a:rPr lang="en-US" sz="2000" dirty="0" smtClean="0"/>
              <a:t>The figure on the bottom right shows an unusual case where there is a Nadir Mapper granule that only contains four rows – 30 S of measurements instead of 37.5 S.  This can lead to changes in the offset between the granules for the Nadir Mapper and Nadir Profiler within an orbit. The IMOPO products follow the Nadir Profiler granularity.</a:t>
            </a:r>
          </a:p>
        </p:txBody>
      </p:sp>
      <p:sp>
        <p:nvSpPr>
          <p:cNvPr id="3" name="Title 1"/>
          <p:cNvSpPr>
            <a:spLocks noGrp="1"/>
          </p:cNvSpPr>
          <p:nvPr>
            <p:ph type="title"/>
          </p:nvPr>
        </p:nvSpPr>
        <p:spPr>
          <a:xfrm>
            <a:off x="0" y="0"/>
            <a:ext cx="9144000" cy="563562"/>
          </a:xfrm>
        </p:spPr>
        <p:txBody>
          <a:bodyPr>
            <a:normAutofit fontScale="90000"/>
          </a:bodyPr>
          <a:lstStyle/>
          <a:p>
            <a:r>
              <a:rPr lang="en-US" sz="3200" dirty="0" smtClean="0"/>
              <a:t>Matching the FOVs for the Nadir Mapper and Nadir Profiler</a:t>
            </a:r>
            <a:endParaRPr lang="en-US" sz="3200" b="1" dirty="0"/>
          </a:p>
        </p:txBody>
      </p:sp>
      <p:sp>
        <p:nvSpPr>
          <p:cNvPr id="5" name="Slide Number Placeholder 4"/>
          <p:cNvSpPr>
            <a:spLocks noGrp="1"/>
          </p:cNvSpPr>
          <p:nvPr>
            <p:ph type="sldNum" sz="quarter" idx="12"/>
          </p:nvPr>
        </p:nvSpPr>
        <p:spPr/>
        <p:txBody>
          <a:bodyPr/>
          <a:lstStyle/>
          <a:p>
            <a:fld id="{DF5EA597-D671-40E4-B0A9-DB87D029A05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se01.png"/>
          <p:cNvPicPr>
            <a:picLocks noChangeAspect="1"/>
          </p:cNvPicPr>
          <p:nvPr/>
        </p:nvPicPr>
        <p:blipFill>
          <a:blip r:embed="rId3" cstate="print">
            <a:lum bright="-20000" contrast="40000"/>
          </a:blip>
          <a:srcRect l="7576" t="606" r="3030"/>
          <a:stretch>
            <a:fillRect/>
          </a:stretch>
        </p:blipFill>
        <p:spPr>
          <a:xfrm>
            <a:off x="0" y="3733800"/>
            <a:ext cx="4495800" cy="3124200"/>
          </a:xfrm>
          <a:prstGeom prst="rect">
            <a:avLst/>
          </a:prstGeom>
        </p:spPr>
      </p:pic>
      <p:sp>
        <p:nvSpPr>
          <p:cNvPr id="7" name="Rectangle 6"/>
          <p:cNvSpPr/>
          <p:nvPr/>
        </p:nvSpPr>
        <p:spPr>
          <a:xfrm>
            <a:off x="0" y="133290"/>
            <a:ext cx="9144000" cy="400110"/>
          </a:xfrm>
          <a:prstGeom prst="rect">
            <a:avLst/>
          </a:prstGeom>
        </p:spPr>
        <p:txBody>
          <a:bodyPr wrap="square" lIns="91420" tIns="45710" rIns="91420" bIns="45710">
            <a:spAutoFit/>
          </a:bodyPr>
          <a:lstStyle/>
          <a:p>
            <a:pPr algn="ctr"/>
            <a:r>
              <a:rPr lang="en-US" sz="2000" dirty="0" smtClean="0"/>
              <a:t>Longitude &amp; Latitude Locations for GOTCO and GONPO Granule Matching Cases</a:t>
            </a:r>
            <a:endParaRPr lang="en-US" sz="2000" dirty="0"/>
          </a:p>
        </p:txBody>
      </p:sp>
      <p:pic>
        <p:nvPicPr>
          <p:cNvPr id="8" name="Picture 7" descr="fake_4_xtrack20120305.png"/>
          <p:cNvPicPr>
            <a:picLocks noChangeAspect="1"/>
          </p:cNvPicPr>
          <p:nvPr/>
        </p:nvPicPr>
        <p:blipFill>
          <a:blip r:embed="rId4" cstate="print">
            <a:lum bright="-20000" contrast="40000"/>
          </a:blip>
          <a:srcRect l="7576" t="-2424"/>
          <a:stretch>
            <a:fillRect/>
          </a:stretch>
        </p:blipFill>
        <p:spPr>
          <a:xfrm>
            <a:off x="4495800" y="3610896"/>
            <a:ext cx="4648200" cy="3219450"/>
          </a:xfrm>
          <a:prstGeom prst="rect">
            <a:avLst/>
          </a:prstGeom>
        </p:spPr>
      </p:pic>
      <p:pic>
        <p:nvPicPr>
          <p:cNvPr id="6" name="Picture 5" descr="case02.png"/>
          <p:cNvPicPr>
            <a:picLocks noChangeAspect="1"/>
          </p:cNvPicPr>
          <p:nvPr/>
        </p:nvPicPr>
        <p:blipFill>
          <a:blip r:embed="rId5" cstate="print">
            <a:lum bright="-20000" contrast="40000"/>
          </a:blip>
          <a:srcRect l="7576" t="1212"/>
          <a:stretch>
            <a:fillRect/>
          </a:stretch>
        </p:blipFill>
        <p:spPr>
          <a:xfrm>
            <a:off x="4495800" y="628650"/>
            <a:ext cx="4648200" cy="3105150"/>
          </a:xfrm>
          <a:prstGeom prst="rect">
            <a:avLst/>
          </a:prstGeom>
        </p:spPr>
      </p:pic>
      <p:pic>
        <p:nvPicPr>
          <p:cNvPr id="4" name="Content Placeholder 3" descr="case00.png"/>
          <p:cNvPicPr>
            <a:picLocks noGrp="1" noChangeAspect="1"/>
          </p:cNvPicPr>
          <p:nvPr>
            <p:ph idx="1"/>
          </p:nvPr>
        </p:nvPicPr>
        <p:blipFill>
          <a:blip r:embed="rId6" cstate="print">
            <a:lum bright="-20000" contrast="40000"/>
          </a:blip>
          <a:srcRect l="7576" t="606" r="1515"/>
          <a:stretch>
            <a:fillRect/>
          </a:stretch>
        </p:blipFill>
        <p:spPr>
          <a:xfrm>
            <a:off x="0" y="609600"/>
            <a:ext cx="4572000" cy="3124200"/>
          </a:xfrm>
        </p:spPr>
      </p:pic>
      <p:sp>
        <p:nvSpPr>
          <p:cNvPr id="9" name="TextBox 8"/>
          <p:cNvSpPr txBox="1"/>
          <p:nvPr/>
        </p:nvSpPr>
        <p:spPr>
          <a:xfrm>
            <a:off x="1406791" y="6581002"/>
            <a:ext cx="2250809" cy="276999"/>
          </a:xfrm>
          <a:prstGeom prst="rect">
            <a:avLst/>
          </a:prstGeom>
          <a:solidFill>
            <a:schemeClr val="bg1"/>
          </a:solidFill>
        </p:spPr>
        <p:txBody>
          <a:bodyPr wrap="none" lIns="0" tIns="0" rIns="0" bIns="0" rtlCol="0">
            <a:spAutoFit/>
          </a:bodyPr>
          <a:lstStyle/>
          <a:p>
            <a:r>
              <a:rPr lang="en-US" dirty="0" smtClean="0"/>
              <a:t>Longitude, Degrees East</a:t>
            </a:r>
            <a:endParaRPr lang="en-US" dirty="0"/>
          </a:p>
        </p:txBody>
      </p:sp>
      <p:sp>
        <p:nvSpPr>
          <p:cNvPr id="10" name="TextBox 9"/>
          <p:cNvSpPr txBox="1"/>
          <p:nvPr/>
        </p:nvSpPr>
        <p:spPr>
          <a:xfrm>
            <a:off x="5750191" y="6581002"/>
            <a:ext cx="2250809" cy="276999"/>
          </a:xfrm>
          <a:prstGeom prst="rect">
            <a:avLst/>
          </a:prstGeom>
          <a:solidFill>
            <a:schemeClr val="bg1"/>
          </a:solidFill>
        </p:spPr>
        <p:txBody>
          <a:bodyPr wrap="none" lIns="0" tIns="0" rIns="0" bIns="0" rtlCol="0">
            <a:spAutoFit/>
          </a:bodyPr>
          <a:lstStyle/>
          <a:p>
            <a:r>
              <a:rPr lang="en-US" dirty="0" smtClean="0"/>
              <a:t>Longitude, Degrees East</a:t>
            </a:r>
            <a:endParaRPr lang="en-US" dirty="0"/>
          </a:p>
        </p:txBody>
      </p:sp>
      <p:sp>
        <p:nvSpPr>
          <p:cNvPr id="11" name="TextBox 10"/>
          <p:cNvSpPr txBox="1"/>
          <p:nvPr/>
        </p:nvSpPr>
        <p:spPr>
          <a:xfrm>
            <a:off x="5750191" y="3429001"/>
            <a:ext cx="2250809" cy="276999"/>
          </a:xfrm>
          <a:prstGeom prst="rect">
            <a:avLst/>
          </a:prstGeom>
          <a:solidFill>
            <a:schemeClr val="bg1"/>
          </a:solidFill>
        </p:spPr>
        <p:txBody>
          <a:bodyPr wrap="none" lIns="0" tIns="0" rIns="0" bIns="0" rtlCol="0">
            <a:spAutoFit/>
          </a:bodyPr>
          <a:lstStyle/>
          <a:p>
            <a:r>
              <a:rPr lang="en-US" dirty="0" smtClean="0"/>
              <a:t>Longitude, Degrees East</a:t>
            </a:r>
            <a:endParaRPr lang="en-US" dirty="0"/>
          </a:p>
        </p:txBody>
      </p:sp>
      <p:sp>
        <p:nvSpPr>
          <p:cNvPr id="12" name="TextBox 11"/>
          <p:cNvSpPr txBox="1"/>
          <p:nvPr/>
        </p:nvSpPr>
        <p:spPr>
          <a:xfrm>
            <a:off x="1406791" y="3429001"/>
            <a:ext cx="2250809" cy="276999"/>
          </a:xfrm>
          <a:prstGeom prst="rect">
            <a:avLst/>
          </a:prstGeom>
          <a:solidFill>
            <a:schemeClr val="bg1"/>
          </a:solidFill>
        </p:spPr>
        <p:txBody>
          <a:bodyPr wrap="none" lIns="0" tIns="0" rIns="0" bIns="0" rtlCol="0">
            <a:spAutoFit/>
          </a:bodyPr>
          <a:lstStyle/>
          <a:p>
            <a:r>
              <a:rPr lang="en-US" dirty="0" smtClean="0"/>
              <a:t>Longitude, Degrees East</a:t>
            </a:r>
            <a:endParaRPr lang="en-US" dirty="0"/>
          </a:p>
        </p:txBody>
      </p:sp>
      <p:sp>
        <p:nvSpPr>
          <p:cNvPr id="13" name="Rectangle 12"/>
          <p:cNvSpPr/>
          <p:nvPr/>
        </p:nvSpPr>
        <p:spPr>
          <a:xfrm>
            <a:off x="7426670" y="-79176"/>
            <a:ext cx="1717330" cy="307777"/>
          </a:xfrm>
          <a:prstGeom prst="rect">
            <a:avLst/>
          </a:prstGeom>
        </p:spPr>
        <p:txBody>
          <a:bodyPr wrap="none" lIns="91420" tIns="45710" rIns="91420" bIns="45710">
            <a:spAutoFit/>
          </a:bodyPr>
          <a:lstStyle/>
          <a:p>
            <a:r>
              <a:rPr lang="en-US" sz="1400" dirty="0" smtClean="0"/>
              <a:t>Figs. From J. Niu, ERT</a:t>
            </a:r>
            <a:endParaRPr lang="en-US" sz="1400" dirty="0"/>
          </a:p>
        </p:txBody>
      </p:sp>
      <p:sp>
        <p:nvSpPr>
          <p:cNvPr id="14" name="Slide Number Placeholder 13"/>
          <p:cNvSpPr>
            <a:spLocks noGrp="1"/>
          </p:cNvSpPr>
          <p:nvPr>
            <p:ph type="sldNum" sz="quarter" idx="12"/>
          </p:nvPr>
        </p:nvSpPr>
        <p:spPr/>
        <p:txBody>
          <a:bodyPr/>
          <a:lstStyle/>
          <a:p>
            <a:fld id="{DF5EA597-D671-40E4-B0A9-DB87D029A05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IMOPO Error Flags</a:t>
            </a:r>
            <a:endParaRPr lang="en-US" dirty="0"/>
          </a:p>
        </p:txBody>
      </p:sp>
      <p:sp>
        <p:nvSpPr>
          <p:cNvPr id="3" name="Content Placeholder 2"/>
          <p:cNvSpPr>
            <a:spLocks noGrp="1"/>
          </p:cNvSpPr>
          <p:nvPr>
            <p:ph idx="1"/>
          </p:nvPr>
        </p:nvSpPr>
        <p:spPr>
          <a:xfrm>
            <a:off x="457200" y="457200"/>
            <a:ext cx="8534400" cy="6172200"/>
          </a:xfrm>
        </p:spPr>
        <p:txBody>
          <a:bodyPr>
            <a:noAutofit/>
          </a:bodyPr>
          <a:lstStyle/>
          <a:p>
            <a:pPr>
              <a:spcBef>
                <a:spcPts val="0"/>
              </a:spcBef>
            </a:pPr>
            <a:r>
              <a:rPr lang="en-US" sz="1800" dirty="0" smtClean="0"/>
              <a:t>Individual Flags</a:t>
            </a:r>
          </a:p>
          <a:p>
            <a:pPr lvl="1">
              <a:spcBef>
                <a:spcPts val="0"/>
              </a:spcBef>
            </a:pPr>
            <a:r>
              <a:rPr lang="en-US" sz="1600" dirty="0" smtClean="0"/>
              <a:t>Sun Glint,  SAA, and Eclipse are all set correctly</a:t>
            </a:r>
          </a:p>
          <a:p>
            <a:pPr lvl="1">
              <a:spcBef>
                <a:spcPts val="0"/>
              </a:spcBef>
            </a:pPr>
            <a:r>
              <a:rPr lang="en-US" sz="1600" dirty="0" smtClean="0"/>
              <a:t>SO2 Index is running too negative; it and the Volcano Contamination Index (VMI) are affected by initial calibration uncertainties.</a:t>
            </a:r>
          </a:p>
          <a:p>
            <a:pPr lvl="1">
              <a:spcBef>
                <a:spcPts val="0"/>
              </a:spcBef>
            </a:pPr>
            <a:r>
              <a:rPr lang="en-US" sz="1600" dirty="0" smtClean="0"/>
              <a:t>Snow/Ice is </a:t>
            </a:r>
            <a:r>
              <a:rPr lang="en-US" sz="1600" dirty="0" smtClean="0">
                <a:solidFill>
                  <a:srgbClr val="FF0000"/>
                </a:solidFill>
              </a:rPr>
              <a:t>always zero – DR #4802</a:t>
            </a:r>
          </a:p>
          <a:p>
            <a:pPr>
              <a:spcBef>
                <a:spcPts val="0"/>
              </a:spcBef>
            </a:pPr>
            <a:r>
              <a:rPr lang="en-US" sz="1800" dirty="0" smtClean="0"/>
              <a:t>Profile Error Codes</a:t>
            </a:r>
            <a:r>
              <a:rPr lang="en-US" sz="1800" dirty="0" smtClean="0">
                <a:solidFill>
                  <a:srgbClr val="00B0F0"/>
                </a:solidFill>
              </a:rPr>
              <a:t>*</a:t>
            </a:r>
          </a:p>
          <a:p>
            <a:pPr lvl="1">
              <a:spcBef>
                <a:spcPts val="0"/>
              </a:spcBef>
            </a:pPr>
            <a:r>
              <a:rPr lang="en-US" sz="1600" dirty="0" smtClean="0"/>
              <a:t>Code 1 is set correctly (Lower three layers)</a:t>
            </a:r>
          </a:p>
          <a:p>
            <a:pPr lvl="1">
              <a:spcBef>
                <a:spcPts val="0"/>
              </a:spcBef>
            </a:pPr>
            <a:r>
              <a:rPr lang="en-US" sz="1600" dirty="0" smtClean="0"/>
              <a:t>Code 2 is set correctly (</a:t>
            </a:r>
            <a:r>
              <a:rPr lang="en-US" sz="1600" dirty="0" err="1" smtClean="0"/>
              <a:t>BestTOZ</a:t>
            </a:r>
            <a:r>
              <a:rPr lang="en-US" sz="1600" dirty="0" smtClean="0"/>
              <a:t> </a:t>
            </a:r>
            <a:r>
              <a:rPr lang="en-US" sz="1600" dirty="0" err="1" smtClean="0"/>
              <a:t>vs</a:t>
            </a:r>
            <a:r>
              <a:rPr lang="en-US" sz="1600" dirty="0" smtClean="0"/>
              <a:t> </a:t>
            </a:r>
            <a:r>
              <a:rPr lang="en-US" sz="1600" dirty="0" err="1" smtClean="0"/>
              <a:t>ProTOZ</a:t>
            </a:r>
            <a:r>
              <a:rPr lang="en-US" sz="1600" dirty="0" smtClean="0"/>
              <a:t>)</a:t>
            </a:r>
          </a:p>
          <a:p>
            <a:pPr lvl="1">
              <a:spcBef>
                <a:spcPts val="0"/>
              </a:spcBef>
            </a:pPr>
            <a:r>
              <a:rPr lang="en-US" sz="1600" dirty="0" smtClean="0"/>
              <a:t>Code 3 is set correctly (large final residuals – often for data in SAA)</a:t>
            </a:r>
          </a:p>
          <a:p>
            <a:pPr lvl="1">
              <a:spcBef>
                <a:spcPts val="0"/>
              </a:spcBef>
            </a:pPr>
            <a:r>
              <a:rPr lang="en-US" sz="1600" dirty="0" smtClean="0"/>
              <a:t>Code 5 is set correctly (C outside of range – often for data in SAA)</a:t>
            </a:r>
          </a:p>
          <a:p>
            <a:pPr lvl="1">
              <a:spcBef>
                <a:spcPts val="0"/>
              </a:spcBef>
            </a:pPr>
            <a:r>
              <a:rPr lang="en-US" sz="1600" dirty="0" smtClean="0"/>
              <a:t>Codes 4, 6, 7 &amp; 8 conditions are not met in samples</a:t>
            </a:r>
          </a:p>
          <a:p>
            <a:pPr lvl="1">
              <a:spcBef>
                <a:spcPts val="0"/>
              </a:spcBef>
            </a:pPr>
            <a:r>
              <a:rPr lang="en-US" sz="1600" dirty="0" smtClean="0"/>
              <a:t>Code 9 (Bad counts/missing measurements)</a:t>
            </a:r>
          </a:p>
          <a:p>
            <a:pPr lvl="1">
              <a:spcBef>
                <a:spcPts val="0"/>
              </a:spcBef>
            </a:pPr>
            <a:r>
              <a:rPr lang="en-US" sz="1600" dirty="0" smtClean="0"/>
              <a:t>Code 20 Invalid or out-of-range inputs – </a:t>
            </a:r>
            <a:r>
              <a:rPr lang="en-US" sz="1600" dirty="0" smtClean="0">
                <a:solidFill>
                  <a:srgbClr val="FF0000"/>
                </a:solidFill>
              </a:rPr>
              <a:t>Flagged all terrain pressure &gt; 1.001 </a:t>
            </a:r>
            <a:r>
              <a:rPr lang="en-US" sz="1600" dirty="0" err="1" smtClean="0">
                <a:solidFill>
                  <a:srgbClr val="FF0000"/>
                </a:solidFill>
              </a:rPr>
              <a:t>atm</a:t>
            </a:r>
            <a:r>
              <a:rPr lang="en-US" sz="1600" dirty="0" smtClean="0">
                <a:solidFill>
                  <a:srgbClr val="FF0000"/>
                </a:solidFill>
              </a:rPr>
              <a:t> until fixed in February 2013.</a:t>
            </a:r>
          </a:p>
          <a:p>
            <a:pPr lvl="1">
              <a:spcBef>
                <a:spcPts val="0"/>
              </a:spcBef>
            </a:pPr>
            <a:r>
              <a:rPr lang="en-US" sz="1600" dirty="0" smtClean="0"/>
              <a:t>Descending Flag (+10) </a:t>
            </a:r>
            <a:r>
              <a:rPr lang="en-US" sz="1600" dirty="0" smtClean="0">
                <a:solidFill>
                  <a:srgbClr val="FF0000"/>
                </a:solidFill>
              </a:rPr>
              <a:t>set incorrectly – </a:t>
            </a:r>
            <a:r>
              <a:rPr lang="en-US" sz="1600" dirty="0" smtClean="0"/>
              <a:t> </a:t>
            </a:r>
            <a:r>
              <a:rPr lang="en-US" sz="1600" dirty="0" smtClean="0">
                <a:solidFill>
                  <a:srgbClr val="FF0000"/>
                </a:solidFill>
              </a:rPr>
              <a:t>A simple check of latitude changes will work</a:t>
            </a:r>
            <a:r>
              <a:rPr lang="en-US" sz="1600" dirty="0" smtClean="0"/>
              <a:t>.</a:t>
            </a:r>
            <a:endParaRPr lang="en-US" sz="1400" dirty="0" smtClean="0"/>
          </a:p>
          <a:p>
            <a:pPr>
              <a:spcBef>
                <a:spcPts val="0"/>
              </a:spcBef>
            </a:pPr>
            <a:r>
              <a:rPr lang="en-US" sz="1800" dirty="0" smtClean="0"/>
              <a:t>Total Ozone Error Codes</a:t>
            </a:r>
            <a:r>
              <a:rPr lang="en-US" sz="1800" dirty="0" smtClean="0">
                <a:solidFill>
                  <a:srgbClr val="00B0F0"/>
                </a:solidFill>
              </a:rPr>
              <a:t>*</a:t>
            </a:r>
            <a:endParaRPr lang="en-US" sz="1800" dirty="0" smtClean="0"/>
          </a:p>
          <a:p>
            <a:pPr lvl="1">
              <a:spcBef>
                <a:spcPts val="0"/>
              </a:spcBef>
            </a:pPr>
            <a:r>
              <a:rPr lang="en-US" sz="1600" dirty="0" smtClean="0"/>
              <a:t>Codes 1 &amp; 2 are set correctly by comparing S </a:t>
            </a:r>
            <a:r>
              <a:rPr lang="en-US" sz="1400" dirty="0" smtClean="0"/>
              <a:t>x</a:t>
            </a:r>
            <a:r>
              <a:rPr lang="en-US" sz="1600" dirty="0" smtClean="0"/>
              <a:t> Omega to 1.5 and 3.5 </a:t>
            </a:r>
            <a:r>
              <a:rPr lang="en-US" sz="1600" dirty="0" err="1" smtClean="0"/>
              <a:t>atm</a:t>
            </a:r>
            <a:r>
              <a:rPr lang="en-US" sz="1600" dirty="0" smtClean="0"/>
              <a:t>-cm, respectively</a:t>
            </a:r>
          </a:p>
          <a:p>
            <a:pPr lvl="1">
              <a:spcBef>
                <a:spcPts val="0"/>
              </a:spcBef>
            </a:pPr>
            <a:r>
              <a:rPr lang="en-US" sz="1600" dirty="0" smtClean="0"/>
              <a:t>Code 4 is set correctly (Pair differences)</a:t>
            </a:r>
          </a:p>
          <a:p>
            <a:pPr lvl="1">
              <a:spcBef>
                <a:spcPts val="0"/>
              </a:spcBef>
            </a:pPr>
            <a:r>
              <a:rPr lang="en-US" sz="1600" dirty="0" smtClean="0"/>
              <a:t>TOZ Error Code 5 matches  PRO Code 2</a:t>
            </a:r>
          </a:p>
          <a:p>
            <a:pPr lvl="1">
              <a:spcBef>
                <a:spcPts val="0"/>
              </a:spcBef>
            </a:pPr>
            <a:r>
              <a:rPr lang="en-US" sz="1600" dirty="0" smtClean="0"/>
              <a:t>Code 7 not seen; Photometer Reflectivity difference is not in the output. </a:t>
            </a:r>
          </a:p>
          <a:p>
            <a:pPr lvl="1">
              <a:spcBef>
                <a:spcPts val="0"/>
              </a:spcBef>
            </a:pPr>
            <a:r>
              <a:rPr lang="en-US" sz="1600" dirty="0" smtClean="0"/>
              <a:t>Codes 8 &amp; 9 conditions are not met in samples; Codes 3 &amp; 6 are Spares</a:t>
            </a:r>
          </a:p>
          <a:p>
            <a:pPr lvl="1">
              <a:spcBef>
                <a:spcPts val="0"/>
              </a:spcBef>
            </a:pPr>
            <a:r>
              <a:rPr lang="en-US" sz="1600" dirty="0" smtClean="0"/>
              <a:t>Code 20 Invalid or out-of-range inputs – </a:t>
            </a:r>
            <a:r>
              <a:rPr lang="en-US" sz="1600" dirty="0" smtClean="0">
                <a:solidFill>
                  <a:srgbClr val="FF0000"/>
                </a:solidFill>
              </a:rPr>
              <a:t>matches profile behavior</a:t>
            </a:r>
          </a:p>
          <a:p>
            <a:pPr lvl="1">
              <a:spcBef>
                <a:spcPts val="0"/>
              </a:spcBef>
            </a:pPr>
            <a:r>
              <a:rPr lang="en-US" sz="1600" dirty="0" smtClean="0"/>
              <a:t>Descending Flag (+10) </a:t>
            </a:r>
            <a:r>
              <a:rPr lang="en-US" sz="1600" dirty="0" smtClean="0">
                <a:solidFill>
                  <a:srgbClr val="FF0000"/>
                </a:solidFill>
              </a:rPr>
              <a:t>matches Profile Error behavior</a:t>
            </a:r>
            <a:endParaRPr lang="en-US" sz="1400" dirty="0" smtClean="0">
              <a:solidFill>
                <a:srgbClr val="00B0F0"/>
              </a:solidFill>
            </a:endParaRPr>
          </a:p>
          <a:p>
            <a:pPr marL="342825" lvl="1" indent="-342825">
              <a:spcBef>
                <a:spcPts val="0"/>
              </a:spcBef>
              <a:buNone/>
            </a:pPr>
            <a:r>
              <a:rPr lang="en-US" sz="1800" dirty="0" smtClean="0">
                <a:solidFill>
                  <a:srgbClr val="00B0F0"/>
                </a:solidFill>
              </a:rPr>
              <a:t>*Profile and total ozone error flags are switched in the HDF5 output. This should be repaired with the implementation of PCR 27740 in Mx7.0 in Early 2013.</a:t>
            </a:r>
            <a:endParaRPr lang="en-US" sz="1800" dirty="0" smtClean="0"/>
          </a:p>
        </p:txBody>
      </p:sp>
      <p:sp>
        <p:nvSpPr>
          <p:cNvPr id="4" name="Slide Number Placeholder 3"/>
          <p:cNvSpPr>
            <a:spLocks noGrp="1"/>
          </p:cNvSpPr>
          <p:nvPr>
            <p:ph type="sldNum" sz="quarter" idx="12"/>
          </p:nvPr>
        </p:nvSpPr>
        <p:spPr/>
        <p:txBody>
          <a:bodyPr/>
          <a:lstStyle/>
          <a:p>
            <a:fld id="{DF5EA597-D671-40E4-B0A9-DB87D029A054}"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Aeffecton240to280nm_NP20120127 (1).png"/>
          <p:cNvPicPr>
            <a:picLocks noChangeAspect="1"/>
          </p:cNvPicPr>
          <p:nvPr/>
        </p:nvPicPr>
        <p:blipFill>
          <a:blip r:embed="rId3" cstate="print">
            <a:lum bright="-20000" contrast="40000"/>
          </a:blip>
          <a:stretch>
            <a:fillRect/>
          </a:stretch>
        </p:blipFill>
        <p:spPr>
          <a:xfrm>
            <a:off x="4152900" y="4071937"/>
            <a:ext cx="4457700" cy="2786063"/>
          </a:xfrm>
          <a:prstGeom prst="rect">
            <a:avLst/>
          </a:prstGeom>
        </p:spPr>
      </p:pic>
      <p:pic>
        <p:nvPicPr>
          <p:cNvPr id="4" name="Content Placeholder 3" descr="SAAeffecton_NP20120127_v01.png"/>
          <p:cNvPicPr>
            <a:picLocks noGrp="1" noChangeAspect="1"/>
          </p:cNvPicPr>
          <p:nvPr>
            <p:ph idx="1"/>
          </p:nvPr>
        </p:nvPicPr>
        <p:blipFill>
          <a:blip r:embed="rId4" cstate="print">
            <a:lum bright="-20000" contrast="40000"/>
          </a:blip>
          <a:stretch>
            <a:fillRect/>
          </a:stretch>
        </p:blipFill>
        <p:spPr>
          <a:xfrm>
            <a:off x="0" y="3962400"/>
            <a:ext cx="3733800" cy="2895600"/>
          </a:xfrm>
          <a:prstGeom prst="rect">
            <a:avLst/>
          </a:prstGeom>
        </p:spPr>
      </p:pic>
      <p:sp>
        <p:nvSpPr>
          <p:cNvPr id="8" name="TextBox 7"/>
          <p:cNvSpPr txBox="1"/>
          <p:nvPr/>
        </p:nvSpPr>
        <p:spPr>
          <a:xfrm>
            <a:off x="152400" y="0"/>
            <a:ext cx="3276600" cy="3816409"/>
          </a:xfrm>
          <a:prstGeom prst="rect">
            <a:avLst/>
          </a:prstGeom>
          <a:noFill/>
        </p:spPr>
        <p:txBody>
          <a:bodyPr wrap="square" lIns="91420" tIns="45710" rIns="91420" bIns="45710" rtlCol="0">
            <a:spAutoFit/>
          </a:bodyPr>
          <a:lstStyle/>
          <a:p>
            <a:r>
              <a:rPr lang="en-US" sz="1600" dirty="0" smtClean="0"/>
              <a:t>Examination of South Atlantic Anomaly (SAA) effects and product flagging. </a:t>
            </a:r>
          </a:p>
          <a:p>
            <a:r>
              <a:rPr lang="en-US" sz="1600" dirty="0" smtClean="0"/>
              <a:t>The noise/spikes below show the expected increases when an orbital path falls with within the SAA but return to normal levels after passing through it.</a:t>
            </a:r>
          </a:p>
          <a:p>
            <a:r>
              <a:rPr lang="en-US" sz="1600" dirty="0" smtClean="0"/>
              <a:t>The OMPS was designed to use the OMPS Limb Profiler retrievals in the SAA where the OMPS Nadir Profiler is so greatly affected by charged particles that it cannot be used to produce ozone profiles.</a:t>
            </a:r>
          </a:p>
          <a:p>
            <a:endParaRPr lang="en-US" dirty="0"/>
          </a:p>
        </p:txBody>
      </p:sp>
      <p:grpSp>
        <p:nvGrpSpPr>
          <p:cNvPr id="2" name="Group 6"/>
          <p:cNvGrpSpPr/>
          <p:nvPr/>
        </p:nvGrpSpPr>
        <p:grpSpPr>
          <a:xfrm>
            <a:off x="3352800" y="0"/>
            <a:ext cx="5715000" cy="4298846"/>
            <a:chOff x="0" y="2165350"/>
            <a:chExt cx="9734550" cy="6923748"/>
          </a:xfrm>
        </p:grpSpPr>
        <p:pic>
          <p:nvPicPr>
            <p:cNvPr id="10" name="Content Placeholder 5" descr="Flip_TC_avg_radiance_nov_dec_sdrs.PNG"/>
            <p:cNvPicPr>
              <a:picLocks noChangeAspect="1"/>
            </p:cNvPicPr>
            <p:nvPr/>
          </p:nvPicPr>
          <p:blipFill>
            <a:blip r:embed="rId5" cstate="print"/>
            <a:srcRect/>
            <a:stretch>
              <a:fillRect/>
            </a:stretch>
          </p:blipFill>
          <p:spPr bwMode="auto">
            <a:xfrm>
              <a:off x="114300" y="2430463"/>
              <a:ext cx="9334500" cy="5600700"/>
            </a:xfrm>
            <a:prstGeom prst="rect">
              <a:avLst/>
            </a:prstGeom>
            <a:noFill/>
            <a:ln w="9525">
              <a:noFill/>
              <a:miter lim="800000"/>
              <a:headEnd/>
              <a:tailEnd/>
            </a:ln>
          </p:spPr>
        </p:pic>
        <p:sp>
          <p:nvSpPr>
            <p:cNvPr id="11" name="Text Box 103"/>
            <p:cNvSpPr txBox="1">
              <a:spLocks noChangeArrowheads="1"/>
            </p:cNvSpPr>
            <p:nvPr/>
          </p:nvSpPr>
          <p:spPr bwMode="auto">
            <a:xfrm>
              <a:off x="381000" y="7899401"/>
              <a:ext cx="9223756" cy="1189697"/>
            </a:xfrm>
            <a:prstGeom prst="rect">
              <a:avLst/>
            </a:prstGeom>
            <a:noFill/>
            <a:ln w="9525">
              <a:noFill/>
              <a:miter lim="800000"/>
              <a:headEnd/>
              <a:tailEnd/>
            </a:ln>
          </p:spPr>
          <p:txBody>
            <a:bodyPr wrap="square">
              <a:spAutoFit/>
            </a:bodyPr>
            <a:lstStyle/>
            <a:p>
              <a:pPr eaLnBrk="0" hangingPunct="0"/>
              <a:r>
                <a:rPr lang="en-US" sz="1400" dirty="0">
                  <a:solidFill>
                    <a:srgbClr val="000000"/>
                  </a:solidFill>
                  <a:latin typeface="Times New Roman" pitchFamily="18" charset="0"/>
                </a:rPr>
                <a:t>Map of South Atlantic Anomaly effects on OMPS NM closed-door dark current measurements in December and November 2011, overlaid with OMPS NP SAA Flags (</a:t>
              </a:r>
              <a:r>
                <a:rPr lang="en-US" sz="1400" b="1" dirty="0">
                  <a:solidFill>
                    <a:srgbClr val="FFC000"/>
                  </a:solidFill>
                  <a:latin typeface="Times New Roman" pitchFamily="18" charset="0"/>
                </a:rPr>
                <a:t>0</a:t>
              </a:r>
              <a:r>
                <a:rPr lang="en-US" sz="1400" dirty="0">
                  <a:solidFill>
                    <a:srgbClr val="000000"/>
                  </a:solidFill>
                  <a:latin typeface="Times New Roman" pitchFamily="18" charset="0"/>
                </a:rPr>
                <a:t> to </a:t>
              </a:r>
              <a:r>
                <a:rPr lang="en-US" sz="1400" b="1" dirty="0">
                  <a:solidFill>
                    <a:srgbClr val="FF0000"/>
                  </a:solidFill>
                  <a:latin typeface="Times New Roman" pitchFamily="18" charset="0"/>
                </a:rPr>
                <a:t>8</a:t>
              </a:r>
              <a:r>
                <a:rPr lang="en-US" sz="1400" dirty="0">
                  <a:solidFill>
                    <a:srgbClr val="000000"/>
                  </a:solidFill>
                  <a:latin typeface="Times New Roman" pitchFamily="18" charset="0"/>
                </a:rPr>
                <a:t>) for 3/5-6/2012</a:t>
              </a:r>
            </a:p>
          </p:txBody>
        </p:sp>
        <p:pic>
          <p:nvPicPr>
            <p:cNvPr id="12" name="Picture 108" descr="SAA_Flag20120306.png"/>
            <p:cNvPicPr>
              <a:picLocks noChangeAspect="1"/>
            </p:cNvPicPr>
            <p:nvPr/>
          </p:nvPicPr>
          <p:blipFill>
            <a:blip r:embed="rId6" cstate="print">
              <a:clrChange>
                <a:clrFrom>
                  <a:srgbClr val="FFFFFF"/>
                </a:clrFrom>
                <a:clrTo>
                  <a:srgbClr val="FFFFFF">
                    <a:alpha val="0"/>
                  </a:srgbClr>
                </a:clrTo>
              </a:clrChange>
            </a:blip>
            <a:srcRect l="9102" t="6094" r="7840" b="20222"/>
            <a:stretch>
              <a:fillRect/>
            </a:stretch>
          </p:blipFill>
          <p:spPr bwMode="auto">
            <a:xfrm>
              <a:off x="0" y="2165350"/>
              <a:ext cx="9734550" cy="5067300"/>
            </a:xfrm>
            <a:prstGeom prst="rect">
              <a:avLst/>
            </a:prstGeom>
            <a:noFill/>
            <a:ln w="9525">
              <a:noFill/>
              <a:miter lim="800000"/>
              <a:headEnd/>
              <a:tailEnd/>
            </a:ln>
          </p:spPr>
        </p:pic>
      </p:grpSp>
      <p:sp>
        <p:nvSpPr>
          <p:cNvPr id="9" name="TextBox 8"/>
          <p:cNvSpPr txBox="1"/>
          <p:nvPr/>
        </p:nvSpPr>
        <p:spPr>
          <a:xfrm>
            <a:off x="5885987" y="6602242"/>
            <a:ext cx="1532535" cy="276999"/>
          </a:xfrm>
          <a:prstGeom prst="rect">
            <a:avLst/>
          </a:prstGeom>
          <a:solidFill>
            <a:schemeClr val="bg1"/>
          </a:solidFill>
        </p:spPr>
        <p:txBody>
          <a:bodyPr wrap="square" lIns="0" tIns="0" rIns="0" bIns="0" rtlCol="0">
            <a:spAutoFit/>
          </a:bodyPr>
          <a:lstStyle/>
          <a:p>
            <a:r>
              <a:rPr lang="en-US" dirty="0" smtClean="0"/>
              <a:t>Wavelength, nm</a:t>
            </a:r>
            <a:endParaRPr lang="en-US" dirty="0"/>
          </a:p>
        </p:txBody>
      </p:sp>
      <p:sp>
        <p:nvSpPr>
          <p:cNvPr id="13" name="Rectangle 12"/>
          <p:cNvSpPr/>
          <p:nvPr/>
        </p:nvSpPr>
        <p:spPr>
          <a:xfrm>
            <a:off x="152400" y="3429000"/>
            <a:ext cx="2667000" cy="646311"/>
          </a:xfrm>
          <a:prstGeom prst="rect">
            <a:avLst/>
          </a:prstGeom>
        </p:spPr>
        <p:txBody>
          <a:bodyPr wrap="square" lIns="91420" tIns="45710" rIns="91420" bIns="45710">
            <a:spAutoFit/>
          </a:bodyPr>
          <a:lstStyle/>
          <a:p>
            <a:pPr>
              <a:defRPr/>
            </a:pPr>
            <a:r>
              <a:rPr lang="en-US" sz="1200" dirty="0" smtClean="0"/>
              <a:t>Radiance map C. Seftor, SSAI, </a:t>
            </a:r>
          </a:p>
          <a:p>
            <a:pPr>
              <a:defRPr/>
            </a:pPr>
            <a:r>
              <a:rPr lang="en-US" sz="1200" dirty="0" smtClean="0"/>
              <a:t>Flag map Y. </a:t>
            </a:r>
            <a:r>
              <a:rPr lang="en-US" sz="1200" dirty="0" err="1" smtClean="0"/>
              <a:t>Hao</a:t>
            </a:r>
            <a:r>
              <a:rPr lang="en-US" sz="1200" dirty="0" smtClean="0"/>
              <a:t>, IMSG</a:t>
            </a:r>
          </a:p>
          <a:p>
            <a:r>
              <a:rPr lang="en-US" sz="1200" dirty="0" smtClean="0"/>
              <a:t>Radiance Line Plots J. Niu, ERT</a:t>
            </a:r>
            <a:endParaRPr lang="en-US" sz="1200" dirty="0"/>
          </a:p>
        </p:txBody>
      </p:sp>
      <p:sp>
        <p:nvSpPr>
          <p:cNvPr id="14" name="Slide Number Placeholder 13"/>
          <p:cNvSpPr>
            <a:spLocks noGrp="1"/>
          </p:cNvSpPr>
          <p:nvPr>
            <p:ph type="sldNum" sz="quarter" idx="12"/>
          </p:nvPr>
        </p:nvSpPr>
        <p:spPr/>
        <p:txBody>
          <a:bodyPr/>
          <a:lstStyle/>
          <a:p>
            <a:fld id="{DF5EA597-D671-40E4-B0A9-DB87D029A054}"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_NPEDR_imopo_SunGlint_20120305.png"/>
          <p:cNvPicPr>
            <a:picLocks noGrp="1" noChangeAspect="1"/>
          </p:cNvPicPr>
          <p:nvPr>
            <p:ph idx="1"/>
          </p:nvPr>
        </p:nvPicPr>
        <p:blipFill>
          <a:blip r:embed="rId3" cstate="print"/>
          <a:srcRect l="8418" t="5717" r="7401" b="21887"/>
          <a:stretch>
            <a:fillRect/>
          </a:stretch>
        </p:blipFill>
        <p:spPr>
          <a:xfrm>
            <a:off x="0" y="0"/>
            <a:ext cx="6096000" cy="3276600"/>
          </a:xfrm>
        </p:spPr>
      </p:pic>
      <p:pic>
        <p:nvPicPr>
          <p:cNvPr id="5" name="Picture 4" descr="OMPS_NMEDR_incto_sunglint_20120305.png"/>
          <p:cNvPicPr>
            <a:picLocks noChangeAspect="1"/>
          </p:cNvPicPr>
          <p:nvPr/>
        </p:nvPicPr>
        <p:blipFill>
          <a:blip r:embed="rId4" cstate="print"/>
          <a:srcRect l="9000" t="6400" r="8000" b="21600"/>
          <a:stretch>
            <a:fillRect/>
          </a:stretch>
        </p:blipFill>
        <p:spPr>
          <a:xfrm>
            <a:off x="0" y="3352800"/>
            <a:ext cx="6324600" cy="3429000"/>
          </a:xfrm>
          <a:prstGeom prst="rect">
            <a:avLst/>
          </a:prstGeom>
        </p:spPr>
      </p:pic>
      <p:sp>
        <p:nvSpPr>
          <p:cNvPr id="2" name="Title 1"/>
          <p:cNvSpPr>
            <a:spLocks noGrp="1"/>
          </p:cNvSpPr>
          <p:nvPr>
            <p:ph type="title"/>
          </p:nvPr>
        </p:nvSpPr>
        <p:spPr>
          <a:xfrm>
            <a:off x="6324600" y="1219200"/>
            <a:ext cx="2667000" cy="4495800"/>
          </a:xfrm>
        </p:spPr>
        <p:txBody>
          <a:bodyPr>
            <a:normAutofit fontScale="90000"/>
          </a:bodyPr>
          <a:lstStyle/>
          <a:p>
            <a:pPr algn="l"/>
            <a:r>
              <a:rPr lang="en-US" sz="2800" dirty="0" smtClean="0"/>
              <a:t>Daily Maps of Sun Glint for INCTO Nadir FOVs versus IMOPO. The two products are consistently and correctly passing these values through from the SDRs.</a:t>
            </a:r>
            <a:endParaRPr lang="en-US" sz="2800" dirty="0"/>
          </a:p>
        </p:txBody>
      </p:sp>
      <p:sp>
        <p:nvSpPr>
          <p:cNvPr id="6" name="Rectangle 5"/>
          <p:cNvSpPr/>
          <p:nvPr/>
        </p:nvSpPr>
        <p:spPr>
          <a:xfrm>
            <a:off x="6858001" y="6564868"/>
            <a:ext cx="2379819" cy="369332"/>
          </a:xfrm>
          <a:prstGeom prst="rect">
            <a:avLst/>
          </a:prstGeom>
        </p:spPr>
        <p:txBody>
          <a:bodyPr wrap="none" lIns="91420" tIns="45710" rIns="91420" bIns="45710">
            <a:spAutoFit/>
          </a:bodyPr>
          <a:lstStyle/>
          <a:p>
            <a:pPr>
              <a:defRPr/>
            </a:pPr>
            <a:r>
              <a:rPr lang="en-US" dirty="0" smtClean="0"/>
              <a:t>Figs. From Y. </a:t>
            </a:r>
            <a:r>
              <a:rPr lang="en-US" dirty="0" err="1" smtClean="0"/>
              <a:t>Hao</a:t>
            </a:r>
            <a:r>
              <a:rPr lang="en-US" dirty="0" smtClean="0"/>
              <a:t>, IMSG</a:t>
            </a:r>
          </a:p>
        </p:txBody>
      </p:sp>
      <p:sp>
        <p:nvSpPr>
          <p:cNvPr id="7" name="Slide Number Placeholder 6"/>
          <p:cNvSpPr>
            <a:spLocks noGrp="1"/>
          </p:cNvSpPr>
          <p:nvPr>
            <p:ph type="sldNum" sz="quarter" idx="12"/>
          </p:nvPr>
        </p:nvSpPr>
        <p:spPr/>
        <p:txBody>
          <a:bodyPr/>
          <a:lstStyle/>
          <a:p>
            <a:fld id="{DF5EA597-D671-40E4-B0A9-DB87D029A05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MPS_NPEDR_imopo_eclipse_20120521.png"/>
          <p:cNvPicPr>
            <a:picLocks noChangeAspect="1"/>
          </p:cNvPicPr>
          <p:nvPr/>
        </p:nvPicPr>
        <p:blipFill>
          <a:blip r:embed="rId3" cstate="print"/>
          <a:srcRect l="9000" t="4800" r="9000" b="21600"/>
          <a:stretch>
            <a:fillRect/>
          </a:stretch>
        </p:blipFill>
        <p:spPr>
          <a:xfrm>
            <a:off x="0" y="0"/>
            <a:ext cx="6248400" cy="3505200"/>
          </a:xfrm>
          <a:prstGeom prst="rect">
            <a:avLst/>
          </a:prstGeom>
        </p:spPr>
      </p:pic>
      <p:sp>
        <p:nvSpPr>
          <p:cNvPr id="10" name="Rectangle 9"/>
          <p:cNvSpPr/>
          <p:nvPr/>
        </p:nvSpPr>
        <p:spPr>
          <a:xfrm>
            <a:off x="0" y="4267200"/>
            <a:ext cx="3048000" cy="1477328"/>
          </a:xfrm>
          <a:prstGeom prst="rect">
            <a:avLst/>
          </a:prstGeom>
          <a:solidFill>
            <a:schemeClr val="bg1"/>
          </a:solidFill>
        </p:spPr>
        <p:txBody>
          <a:bodyPr wrap="square" lIns="91420" tIns="45710" rIns="91420" bIns="45710">
            <a:spAutoFit/>
          </a:bodyPr>
          <a:lstStyle/>
          <a:p>
            <a:r>
              <a:rPr lang="en-US" dirty="0" smtClean="0"/>
              <a:t>Location of Eclipse Flags for OMPS Nadir Mapper First Guess Total Column Ozone INCTO Product for May 21, 2012.  		            </a:t>
            </a:r>
            <a:r>
              <a:rPr lang="en-US" dirty="0" smtClean="0">
                <a:sym typeface="Wingdings" pitchFamily="2" charset="2"/>
              </a:rPr>
              <a:t></a:t>
            </a:r>
            <a:endParaRPr lang="en-US" dirty="0"/>
          </a:p>
        </p:txBody>
      </p:sp>
      <p:sp>
        <p:nvSpPr>
          <p:cNvPr id="11" name="Rectangle 10"/>
          <p:cNvSpPr/>
          <p:nvPr/>
        </p:nvSpPr>
        <p:spPr>
          <a:xfrm>
            <a:off x="5943600" y="304800"/>
            <a:ext cx="2971800" cy="923330"/>
          </a:xfrm>
          <a:prstGeom prst="rect">
            <a:avLst/>
          </a:prstGeom>
        </p:spPr>
        <p:txBody>
          <a:bodyPr wrap="square" lIns="91420" tIns="45710" rIns="91420" bIns="45710">
            <a:spAutoFit/>
          </a:bodyPr>
          <a:lstStyle/>
          <a:p>
            <a:r>
              <a:rPr lang="en-US" dirty="0" smtClean="0">
                <a:latin typeface="Times New Roman"/>
                <a:cs typeface="Times New Roman"/>
                <a:sym typeface="Wingdings" pitchFamily="2" charset="2"/>
              </a:rPr>
              <a:t> </a:t>
            </a:r>
            <a:r>
              <a:rPr lang="en-US" dirty="0" smtClean="0"/>
              <a:t>Map showing locations of IMOPO Eclipse Flags for May 21, 2012.</a:t>
            </a:r>
            <a:endParaRPr lang="en-US" dirty="0"/>
          </a:p>
        </p:txBody>
      </p:sp>
      <p:pic>
        <p:nvPicPr>
          <p:cNvPr id="8" name="Picture 7" descr="OMPS_NMEDR_intco_eclipse_20120521.png"/>
          <p:cNvPicPr>
            <a:picLocks noChangeAspect="1"/>
          </p:cNvPicPr>
          <p:nvPr/>
        </p:nvPicPr>
        <p:blipFill>
          <a:blip r:embed="rId4" cstate="print"/>
          <a:srcRect l="10000" t="4800" r="9000" b="20000"/>
          <a:stretch>
            <a:fillRect/>
          </a:stretch>
        </p:blipFill>
        <p:spPr>
          <a:xfrm>
            <a:off x="2971800" y="3276600"/>
            <a:ext cx="6172200" cy="3581400"/>
          </a:xfrm>
          <a:prstGeom prst="rect">
            <a:avLst/>
          </a:prstGeom>
        </p:spPr>
      </p:pic>
      <p:sp>
        <p:nvSpPr>
          <p:cNvPr id="6" name="Rectangle 5"/>
          <p:cNvSpPr/>
          <p:nvPr/>
        </p:nvSpPr>
        <p:spPr>
          <a:xfrm>
            <a:off x="6629400" y="1524000"/>
            <a:ext cx="2209800" cy="1631216"/>
          </a:xfrm>
          <a:prstGeom prst="rect">
            <a:avLst/>
          </a:prstGeom>
          <a:solidFill>
            <a:schemeClr val="bg1"/>
          </a:solidFill>
        </p:spPr>
        <p:txBody>
          <a:bodyPr wrap="square" lIns="91420" tIns="45710" rIns="91420" bIns="45710">
            <a:spAutoFit/>
          </a:bodyPr>
          <a:lstStyle/>
          <a:p>
            <a:r>
              <a:rPr lang="en-US" sz="2000" dirty="0" smtClean="0"/>
              <a:t>The two products are giving correct and consistent results for the near nadir FOVS.</a:t>
            </a:r>
            <a:endParaRPr lang="en-US" sz="2000" dirty="0"/>
          </a:p>
        </p:txBody>
      </p:sp>
      <p:sp>
        <p:nvSpPr>
          <p:cNvPr id="7" name="Rectangle 6"/>
          <p:cNvSpPr/>
          <p:nvPr/>
        </p:nvSpPr>
        <p:spPr>
          <a:xfrm>
            <a:off x="1" y="6488668"/>
            <a:ext cx="2379819" cy="369332"/>
          </a:xfrm>
          <a:prstGeom prst="rect">
            <a:avLst/>
          </a:prstGeom>
        </p:spPr>
        <p:txBody>
          <a:bodyPr wrap="none" lIns="91420" tIns="45710" rIns="91420" bIns="45710">
            <a:spAutoFit/>
          </a:bodyPr>
          <a:lstStyle/>
          <a:p>
            <a:pPr>
              <a:defRPr/>
            </a:pPr>
            <a:r>
              <a:rPr lang="en-US" dirty="0" smtClean="0"/>
              <a:t>Figs. From Y. </a:t>
            </a:r>
            <a:r>
              <a:rPr lang="en-US" dirty="0" err="1" smtClean="0"/>
              <a:t>Hao</a:t>
            </a:r>
            <a:r>
              <a:rPr lang="en-US" dirty="0" smtClean="0"/>
              <a:t>, IMSG</a:t>
            </a:r>
          </a:p>
        </p:txBody>
      </p:sp>
      <p:sp>
        <p:nvSpPr>
          <p:cNvPr id="12" name="Slide Number Placeholder 11"/>
          <p:cNvSpPr>
            <a:spLocks noGrp="1"/>
          </p:cNvSpPr>
          <p:nvPr>
            <p:ph type="sldNum" sz="quarter" idx="12"/>
          </p:nvPr>
        </p:nvSpPr>
        <p:spPr/>
        <p:txBody>
          <a:bodyPr/>
          <a:lstStyle/>
          <a:p>
            <a:fld id="{DF5EA597-D671-40E4-B0A9-DB87D029A05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685800"/>
            <a:ext cx="6629400" cy="6172200"/>
          </a:xfrm>
          <a:prstGeom prst="rect">
            <a:avLst/>
          </a:prstGeom>
          <a:noFill/>
          <a:ln w="9525">
            <a:noFill/>
            <a:miter lim="800000"/>
            <a:headEnd/>
            <a:tailEnd/>
          </a:ln>
        </p:spPr>
      </p:pic>
      <p:sp>
        <p:nvSpPr>
          <p:cNvPr id="5" name="TextBox 4"/>
          <p:cNvSpPr txBox="1"/>
          <p:nvPr/>
        </p:nvSpPr>
        <p:spPr>
          <a:xfrm>
            <a:off x="6400800" y="152400"/>
            <a:ext cx="2743200" cy="6913613"/>
          </a:xfrm>
          <a:prstGeom prst="rect">
            <a:avLst/>
          </a:prstGeom>
          <a:noFill/>
        </p:spPr>
        <p:txBody>
          <a:bodyPr wrap="square" lIns="91420" tIns="45710" rIns="91420" bIns="45710" rtlCol="0">
            <a:spAutoFit/>
          </a:bodyPr>
          <a:lstStyle/>
          <a:p>
            <a:r>
              <a:rPr lang="en-US" sz="1600" dirty="0" smtClean="0">
                <a:latin typeface="Times New Roman" pitchFamily="18" charset="0"/>
                <a:cs typeface="Times New Roman" pitchFamily="18" charset="0"/>
              </a:rPr>
              <a:t>This map shows the location of two sets of conditions. One is  the location of Error Code 20 (inputs out of range) for IMOPO for May 16, 2012. The diamond symbols show the locations of these FOVs. The others are the locations where the Nadir Mapper INCTO total column ozone product reports values of terrain pressure greater than 1.001 atm. for the same day. The plus sign symbols are placed where the terrain pressure for the nadir FOV (cross track position 17) for the first row (of five rows) of a Nadir Mapper Granule satisfies this condition. Almost all of the Error Code 20 values are set because of this condition. The check is too restrictive and needs to be reset to a larger value. The highest pressure recorded on Earth was 1.071 atm. The Dead Sea is at ~1.045 atm.</a:t>
            </a:r>
          </a:p>
        </p:txBody>
      </p:sp>
      <p:sp>
        <p:nvSpPr>
          <p:cNvPr id="6" name="Rectangle 5"/>
          <p:cNvSpPr/>
          <p:nvPr/>
        </p:nvSpPr>
        <p:spPr>
          <a:xfrm>
            <a:off x="0" y="76200"/>
            <a:ext cx="6400800" cy="707866"/>
          </a:xfrm>
          <a:prstGeom prst="rect">
            <a:avLst/>
          </a:prstGeom>
        </p:spPr>
        <p:txBody>
          <a:bodyPr wrap="square" lIns="91420" tIns="45710" rIns="91420" bIns="45710">
            <a:spAutoFit/>
          </a:bodyPr>
          <a:lstStyle/>
          <a:p>
            <a:pPr algn="ctr"/>
            <a:r>
              <a:rPr lang="en-US" sz="2000" dirty="0" smtClean="0"/>
              <a:t>Map of Error Code 20 for IMOPO and of</a:t>
            </a:r>
          </a:p>
          <a:p>
            <a:pPr algn="ctr"/>
            <a:r>
              <a:rPr lang="en-US" sz="2000" dirty="0" smtClean="0"/>
              <a:t>Terrain Pressure &gt; 1.001 atm. for INCTO</a:t>
            </a:r>
            <a:endParaRPr lang="en-US" sz="2000" dirty="0"/>
          </a:p>
        </p:txBody>
      </p:sp>
      <p:sp>
        <p:nvSpPr>
          <p:cNvPr id="7" name="TextBox 6"/>
          <p:cNvSpPr txBox="1"/>
          <p:nvPr/>
        </p:nvSpPr>
        <p:spPr>
          <a:xfrm>
            <a:off x="2362201" y="6400801"/>
            <a:ext cx="2250809" cy="276999"/>
          </a:xfrm>
          <a:prstGeom prst="rect">
            <a:avLst/>
          </a:prstGeom>
          <a:solidFill>
            <a:schemeClr val="bg1"/>
          </a:solidFill>
        </p:spPr>
        <p:txBody>
          <a:bodyPr wrap="none" lIns="0" tIns="0" rIns="0" bIns="0" rtlCol="0">
            <a:spAutoFit/>
          </a:bodyPr>
          <a:lstStyle/>
          <a:p>
            <a:r>
              <a:rPr lang="en-US" dirty="0" smtClean="0"/>
              <a:t>Longitude, Degrees East</a:t>
            </a:r>
            <a:endParaRPr lang="en-US" dirty="0"/>
          </a:p>
        </p:txBody>
      </p:sp>
      <p:sp>
        <p:nvSpPr>
          <p:cNvPr id="8" name="TextBox 7"/>
          <p:cNvSpPr txBox="1"/>
          <p:nvPr/>
        </p:nvSpPr>
        <p:spPr>
          <a:xfrm rot="16200000">
            <a:off x="-910448" y="3308353"/>
            <a:ext cx="2250296" cy="276999"/>
          </a:xfrm>
          <a:prstGeom prst="rect">
            <a:avLst/>
          </a:prstGeom>
          <a:solidFill>
            <a:schemeClr val="bg1"/>
          </a:solidFill>
        </p:spPr>
        <p:txBody>
          <a:bodyPr wrap="none" lIns="0" tIns="0" rIns="0" bIns="0" rtlCol="0">
            <a:spAutoFit/>
          </a:bodyPr>
          <a:lstStyle/>
          <a:p>
            <a:r>
              <a:rPr lang="en-US" dirty="0" smtClean="0"/>
              <a:t>Latitude, Degrees North</a:t>
            </a:r>
            <a:endParaRPr lang="en-US" dirty="0"/>
          </a:p>
        </p:txBody>
      </p:sp>
      <p:sp>
        <p:nvSpPr>
          <p:cNvPr id="9" name="TextBox 8"/>
          <p:cNvSpPr txBox="1"/>
          <p:nvPr/>
        </p:nvSpPr>
        <p:spPr>
          <a:xfrm>
            <a:off x="1219200" y="5638800"/>
            <a:ext cx="4047711" cy="369332"/>
          </a:xfrm>
          <a:prstGeom prst="rect">
            <a:avLst/>
          </a:prstGeom>
          <a:noFill/>
        </p:spPr>
        <p:txBody>
          <a:bodyPr wrap="none" lIns="91420" tIns="45710" rIns="91420" bIns="45710" rtlCol="0">
            <a:spAutoFit/>
          </a:bodyPr>
          <a:lstStyle/>
          <a:p>
            <a:r>
              <a:rPr lang="en-US" dirty="0" smtClean="0">
                <a:solidFill>
                  <a:srgbClr val="FF0000"/>
                </a:solidFill>
              </a:rPr>
              <a:t>This error has been fixed as of 2/28/2013</a:t>
            </a:r>
            <a:endParaRPr lang="en-US" dirty="0">
              <a:solidFill>
                <a:srgbClr val="FF0000"/>
              </a:solidFill>
            </a:endParaRPr>
          </a:p>
        </p:txBody>
      </p:sp>
      <p:sp>
        <p:nvSpPr>
          <p:cNvPr id="10" name="Slide Number Placeholder 9"/>
          <p:cNvSpPr>
            <a:spLocks noGrp="1"/>
          </p:cNvSpPr>
          <p:nvPr>
            <p:ph type="sldNum" sz="quarter" idx="12"/>
          </p:nvPr>
        </p:nvSpPr>
        <p:spPr/>
        <p:txBody>
          <a:bodyPr/>
          <a:lstStyle/>
          <a:p>
            <a:fld id="{DF5EA597-D671-40E4-B0A9-DB87D029A05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88668"/>
            <a:ext cx="8839200" cy="369332"/>
          </a:xfrm>
          <a:prstGeom prst="rect">
            <a:avLst/>
          </a:prstGeom>
        </p:spPr>
        <p:txBody>
          <a:bodyPr wrap="square" lIns="91420" tIns="45710" rIns="91420" bIns="45710">
            <a:spAutoFit/>
          </a:bodyPr>
          <a:lstStyle/>
          <a:p>
            <a:r>
              <a:rPr lang="en-US" dirty="0" smtClean="0"/>
              <a:t>http://www.star.nesdis.noaa.gov/icvs/PROD/proOMPSbeta.O3PRO_IMOPO.php</a:t>
            </a:r>
          </a:p>
        </p:txBody>
      </p:sp>
      <p:sp>
        <p:nvSpPr>
          <p:cNvPr id="6" name="Title 1"/>
          <p:cNvSpPr txBox="1">
            <a:spLocks/>
          </p:cNvSpPr>
          <p:nvPr/>
        </p:nvSpPr>
        <p:spPr>
          <a:xfrm>
            <a:off x="609600" y="0"/>
            <a:ext cx="8077200" cy="381000"/>
          </a:xfrm>
          <a:prstGeom prst="rect">
            <a:avLst/>
          </a:prstGeom>
        </p:spPr>
        <p:txBody>
          <a:bodyPr vert="horz" lIns="91420" tIns="45710" rIns="91420" bIns="45710" rtlCol="0" anchor="ctr">
            <a:noAutofit/>
          </a:bodyPr>
          <a:lstStyle/>
          <a:p>
            <a:pPr algn="ctr">
              <a:spcBef>
                <a:spcPct val="0"/>
              </a:spcBef>
              <a:defRPr/>
            </a:pPr>
            <a:r>
              <a:rPr lang="en-US" sz="2000" dirty="0" smtClean="0">
                <a:latin typeface="+mj-lt"/>
                <a:ea typeface="+mj-ea"/>
                <a:cs typeface="+mj-cs"/>
              </a:rPr>
              <a:t>Time series of Daily Global Percent Good for IMOPO</a:t>
            </a:r>
            <a:endParaRPr lang="en-US" sz="2000" dirty="0">
              <a:latin typeface="+mj-lt"/>
              <a:ea typeface="+mj-ea"/>
              <a:cs typeface="+mj-cs"/>
            </a:endParaRPr>
          </a:p>
        </p:txBody>
      </p:sp>
      <p:pic>
        <p:nvPicPr>
          <p:cNvPr id="59396" name="Picture 4" descr="http://www.star.nesdis.noaa.gov/smcd/spb/wyu/OMPS/Percent_good/imopo/OMPS_NPEDR_imopo_percent_good_auto_201302.png"/>
          <p:cNvPicPr>
            <a:picLocks noGrp="1" noChangeAspect="1" noChangeArrowheads="1"/>
          </p:cNvPicPr>
          <p:nvPr>
            <p:ph idx="1"/>
          </p:nvPr>
        </p:nvPicPr>
        <p:blipFill>
          <a:blip r:embed="rId3" cstate="print"/>
          <a:srcRect/>
          <a:stretch>
            <a:fillRect/>
          </a:stretch>
        </p:blipFill>
        <p:spPr bwMode="auto">
          <a:xfrm>
            <a:off x="0" y="348854"/>
            <a:ext cx="5326063" cy="3994547"/>
          </a:xfrm>
          <a:prstGeom prst="rect">
            <a:avLst/>
          </a:prstGeom>
          <a:noFill/>
        </p:spPr>
      </p:pic>
      <p:pic>
        <p:nvPicPr>
          <p:cNvPr id="59394" name="Picture 2" descr="http://www.star.nesdis.noaa.gov/smcd/spb/wyu/OMPS/Percent_good/imopo/OMPS_NPEDR_imopo_percent_good_auto_201303.png"/>
          <p:cNvPicPr>
            <a:picLocks noChangeAspect="1" noChangeArrowheads="1"/>
          </p:cNvPicPr>
          <p:nvPr/>
        </p:nvPicPr>
        <p:blipFill>
          <a:blip r:embed="rId4" cstate="print"/>
          <a:srcRect/>
          <a:stretch>
            <a:fillRect/>
          </a:stretch>
        </p:blipFill>
        <p:spPr bwMode="auto">
          <a:xfrm>
            <a:off x="3352800" y="2266954"/>
            <a:ext cx="5715000" cy="4286246"/>
          </a:xfrm>
          <a:prstGeom prst="rect">
            <a:avLst/>
          </a:prstGeom>
          <a:noFill/>
        </p:spPr>
      </p:pic>
      <p:sp>
        <p:nvSpPr>
          <p:cNvPr id="7" name="TextBox 6"/>
          <p:cNvSpPr txBox="1"/>
          <p:nvPr/>
        </p:nvSpPr>
        <p:spPr>
          <a:xfrm>
            <a:off x="5562601" y="762000"/>
            <a:ext cx="2976099" cy="1477328"/>
          </a:xfrm>
          <a:prstGeom prst="rect">
            <a:avLst/>
          </a:prstGeom>
          <a:noFill/>
        </p:spPr>
        <p:txBody>
          <a:bodyPr wrap="square" lIns="91420" tIns="45710" rIns="91420" bIns="45710" rtlCol="0">
            <a:spAutoFit/>
          </a:bodyPr>
          <a:lstStyle/>
          <a:p>
            <a:r>
              <a:rPr lang="en-US" dirty="0" smtClean="0"/>
              <a:t>The figure to the left shows the product quality (percent good) for February 2013 –  prior to the surface pressure bound correction.</a:t>
            </a:r>
            <a:endParaRPr lang="en-US" dirty="0"/>
          </a:p>
        </p:txBody>
      </p:sp>
      <p:sp>
        <p:nvSpPr>
          <p:cNvPr id="8" name="TextBox 7"/>
          <p:cNvSpPr txBox="1"/>
          <p:nvPr/>
        </p:nvSpPr>
        <p:spPr>
          <a:xfrm>
            <a:off x="228601" y="4724400"/>
            <a:ext cx="3124200" cy="1477328"/>
          </a:xfrm>
          <a:prstGeom prst="rect">
            <a:avLst/>
          </a:prstGeom>
          <a:noFill/>
        </p:spPr>
        <p:txBody>
          <a:bodyPr wrap="square" lIns="91420" tIns="45710" rIns="91420" bIns="45710" rtlCol="0">
            <a:spAutoFit/>
          </a:bodyPr>
          <a:lstStyle/>
          <a:p>
            <a:r>
              <a:rPr lang="en-US" dirty="0" smtClean="0"/>
              <a:t>The figure to the right shows the product quality (percent good) for the first two weeks of March 2013 – after the surface pressure bound correction.</a:t>
            </a:r>
            <a:endParaRPr lang="en-US" dirty="0"/>
          </a:p>
        </p:txBody>
      </p:sp>
      <p:sp>
        <p:nvSpPr>
          <p:cNvPr id="9" name="Slide Number Placeholder 8"/>
          <p:cNvSpPr>
            <a:spLocks noGrp="1"/>
          </p:cNvSpPr>
          <p:nvPr>
            <p:ph type="sldNum" sz="quarter" idx="12"/>
          </p:nvPr>
        </p:nvSpPr>
        <p:spPr/>
        <p:txBody>
          <a:bodyPr/>
          <a:lstStyle/>
          <a:p>
            <a:fld id="{DF5EA597-D671-40E4-B0A9-DB87D029A054}"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MPS_NPEDR_imopo_pro_errorflag_20120518.png"/>
          <p:cNvPicPr>
            <a:picLocks noChangeAspect="1"/>
          </p:cNvPicPr>
          <p:nvPr/>
        </p:nvPicPr>
        <p:blipFill>
          <a:blip r:embed="rId3" cstate="print"/>
          <a:srcRect l="8400" t="6720" r="8400" b="21120"/>
          <a:stretch>
            <a:fillRect/>
          </a:stretch>
        </p:blipFill>
        <p:spPr>
          <a:xfrm>
            <a:off x="-492" y="0"/>
            <a:ext cx="6339840" cy="3436620"/>
          </a:xfrm>
          <a:prstGeom prst="rect">
            <a:avLst/>
          </a:prstGeom>
        </p:spPr>
      </p:pic>
      <p:pic>
        <p:nvPicPr>
          <p:cNvPr id="6" name="Picture 5" descr="OMPS_NPEDR_imopo_tozerrcode_20120518.png"/>
          <p:cNvPicPr>
            <a:picLocks noChangeAspect="1"/>
          </p:cNvPicPr>
          <p:nvPr/>
        </p:nvPicPr>
        <p:blipFill>
          <a:blip r:embed="rId4" cstate="print"/>
          <a:srcRect l="8400" t="5760" r="8400" b="21120"/>
          <a:stretch>
            <a:fillRect/>
          </a:stretch>
        </p:blipFill>
        <p:spPr>
          <a:xfrm>
            <a:off x="0" y="3375660"/>
            <a:ext cx="6339840" cy="3482340"/>
          </a:xfrm>
          <a:prstGeom prst="rect">
            <a:avLst/>
          </a:prstGeom>
        </p:spPr>
      </p:pic>
      <p:sp>
        <p:nvSpPr>
          <p:cNvPr id="4" name="TextBox 3"/>
          <p:cNvSpPr txBox="1"/>
          <p:nvPr/>
        </p:nvSpPr>
        <p:spPr>
          <a:xfrm>
            <a:off x="6248400" y="-76200"/>
            <a:ext cx="2895600" cy="7140396"/>
          </a:xfrm>
          <a:prstGeom prst="rect">
            <a:avLst/>
          </a:prstGeom>
          <a:solidFill>
            <a:schemeClr val="tx1"/>
          </a:solidFill>
        </p:spPr>
        <p:txBody>
          <a:bodyPr wrap="square" lIns="91420" tIns="45710" rIns="91420" bIns="45710" rtlCol="0">
            <a:spAutoFit/>
          </a:bodyPr>
          <a:lstStyle/>
          <a:p>
            <a:r>
              <a:rPr lang="en-US" dirty="0" smtClean="0">
                <a:solidFill>
                  <a:schemeClr val="bg1"/>
                </a:solidFill>
                <a:latin typeface="Times New Roman" pitchFamily="18" charset="0"/>
                <a:cs typeface="Times New Roman" pitchFamily="18" charset="0"/>
              </a:rPr>
              <a:t>These maps show the distribution of non-zero (except for 20s) error codes for IMOPO May 18, 2012.</a:t>
            </a:r>
          </a:p>
          <a:p>
            <a:r>
              <a:rPr lang="en-US" dirty="0" smtClean="0">
                <a:solidFill>
                  <a:schemeClr val="bg1"/>
                </a:solidFill>
                <a:latin typeface="Times New Roman" pitchFamily="18" charset="0"/>
                <a:cs typeface="Times New Roman" pitchFamily="18" charset="0"/>
              </a:rPr>
              <a:t>  The top map shows the locations for the </a:t>
            </a:r>
            <a:r>
              <a:rPr lang="en-US" sz="2000" u="sng" dirty="0" smtClean="0">
                <a:solidFill>
                  <a:schemeClr val="bg1"/>
                </a:solidFill>
                <a:latin typeface="Times New Roman" pitchFamily="18" charset="0"/>
                <a:cs typeface="Times New Roman" pitchFamily="18" charset="0"/>
              </a:rPr>
              <a:t>ozone profile errors</a:t>
            </a:r>
            <a:r>
              <a:rPr lang="en-US" sz="2000"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actual not as misnamed in the HDF</a:t>
            </a:r>
            <a:r>
              <a:rPr lang="en-US" dirty="0" smtClean="0">
                <a:solidFill>
                  <a:schemeClr val="bg1"/>
                </a:solidFill>
                <a:latin typeface="Times New Roman" pitchFamily="18" charset="0"/>
                <a:cs typeface="Times New Roman" pitchFamily="18" charset="0"/>
              </a:rPr>
              <a:t>). The colors (and frequencies) are as follows: </a:t>
            </a:r>
            <a:r>
              <a:rPr lang="en-US" dirty="0" smtClean="0">
                <a:solidFill>
                  <a:srgbClr val="BB8AE0"/>
                </a:solidFill>
                <a:latin typeface="Times New Roman" pitchFamily="18" charset="0"/>
                <a:cs typeface="Times New Roman" pitchFamily="18" charset="0"/>
              </a:rPr>
              <a:t>1 Lower Layer Anomaly (6)</a:t>
            </a:r>
            <a:r>
              <a:rPr lang="en-US" dirty="0" smtClean="0">
                <a:solidFill>
                  <a:schemeClr val="bg1"/>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smtClean="0">
                <a:solidFill>
                  <a:srgbClr val="00B0F0"/>
                </a:solidFill>
                <a:latin typeface="Times New Roman" pitchFamily="18" charset="0"/>
                <a:cs typeface="Times New Roman" pitchFamily="18" charset="0"/>
              </a:rPr>
              <a:t>2 Best Total Ozone difference with Profile Total Ozone (34); </a:t>
            </a:r>
            <a:r>
              <a:rPr lang="en-US" dirty="0" smtClean="0">
                <a:solidFill>
                  <a:srgbClr val="8BFC6C"/>
                </a:solidFill>
                <a:latin typeface="Times New Roman" pitchFamily="18" charset="0"/>
                <a:cs typeface="Times New Roman" pitchFamily="18" charset="0"/>
              </a:rPr>
              <a:t>3 Large Final Residual (2)</a:t>
            </a:r>
            <a:r>
              <a:rPr lang="en-US" dirty="0" smtClean="0">
                <a:solidFill>
                  <a:schemeClr val="bg1"/>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smtClean="0">
                <a:solidFill>
                  <a:srgbClr val="DDFB6D"/>
                </a:solidFill>
                <a:latin typeface="Times New Roman" pitchFamily="18" charset="0"/>
                <a:cs typeface="Times New Roman" pitchFamily="18" charset="0"/>
              </a:rPr>
              <a:t>4 Large Initial Residual (1)</a:t>
            </a:r>
            <a:r>
              <a:rPr lang="en-US" dirty="0" smtClean="0">
                <a:solidFill>
                  <a:schemeClr val="bg1"/>
                </a:solidFill>
                <a:latin typeface="Times New Roman" pitchFamily="18" charset="0"/>
                <a:cs typeface="Times New Roman" pitchFamily="18" charset="0"/>
              </a:rPr>
              <a:t>; and</a:t>
            </a:r>
            <a:r>
              <a:rPr lang="en-US" dirty="0" smtClean="0">
                <a:latin typeface="Times New Roman" pitchFamily="18" charset="0"/>
                <a:cs typeface="Times New Roman" pitchFamily="18" charset="0"/>
              </a:rPr>
              <a:t> </a:t>
            </a:r>
            <a:r>
              <a:rPr lang="en-US" dirty="0" smtClean="0">
                <a:solidFill>
                  <a:srgbClr val="FF9933"/>
                </a:solidFill>
                <a:latin typeface="Times New Roman" pitchFamily="18" charset="0"/>
                <a:cs typeface="Times New Roman" pitchFamily="18" charset="0"/>
              </a:rPr>
              <a:t>5 C-Parameter Outside of Range (4)</a:t>
            </a:r>
            <a:r>
              <a:rPr lang="en-US" dirty="0" smtClean="0">
                <a:solidFill>
                  <a:schemeClr val="bg1"/>
                </a:solidFill>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  The bottom map shows the locations for the </a:t>
            </a:r>
            <a:r>
              <a:rPr lang="en-US" sz="2000" u="sng" dirty="0" smtClean="0">
                <a:solidFill>
                  <a:schemeClr val="bg1"/>
                </a:solidFill>
                <a:latin typeface="Times New Roman" pitchFamily="18" charset="0"/>
                <a:cs typeface="Times New Roman" pitchFamily="18" charset="0"/>
              </a:rPr>
              <a:t>total ozone errors</a:t>
            </a:r>
            <a:r>
              <a:rPr lang="en-US" dirty="0" smtClean="0">
                <a:solidFill>
                  <a:schemeClr val="bg1"/>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again actual</a:t>
            </a:r>
            <a:r>
              <a:rPr lang="en-US" dirty="0" smtClean="0">
                <a:solidFill>
                  <a:schemeClr val="bg1"/>
                </a:solidFill>
                <a:latin typeface="Times New Roman" pitchFamily="18" charset="0"/>
                <a:cs typeface="Times New Roman" pitchFamily="18" charset="0"/>
              </a:rPr>
              <a:t>). The colors are as follows:</a:t>
            </a:r>
            <a:r>
              <a:rPr lang="en-US" dirty="0" smtClean="0">
                <a:latin typeface="Times New Roman" pitchFamily="18" charset="0"/>
                <a:cs typeface="Times New Roman" pitchFamily="18" charset="0"/>
              </a:rPr>
              <a:t> </a:t>
            </a:r>
            <a:r>
              <a:rPr lang="en-US" dirty="0" smtClean="0">
                <a:solidFill>
                  <a:srgbClr val="BB8AE0"/>
                </a:solidFill>
                <a:latin typeface="Times New Roman" pitchFamily="18" charset="0"/>
                <a:cs typeface="Times New Roman" pitchFamily="18" charset="0"/>
              </a:rPr>
              <a:t>1 High Path (100)</a:t>
            </a:r>
            <a:r>
              <a:rPr lang="en-US" dirty="0" smtClean="0">
                <a:solidFill>
                  <a:schemeClr val="bg1"/>
                </a:solidFill>
                <a:latin typeface="Times New Roman" pitchFamily="18" charset="0"/>
                <a:cs typeface="Times New Roman" pitchFamily="18" charset="0"/>
              </a:rPr>
              <a:t>;</a:t>
            </a:r>
            <a:r>
              <a:rPr lang="en-US" dirty="0" smtClean="0">
                <a:solidFill>
                  <a:srgbClr val="0066FF"/>
                </a:solidFill>
                <a:latin typeface="Times New Roman" pitchFamily="18" charset="0"/>
                <a:cs typeface="Times New Roman" pitchFamily="18" charset="0"/>
              </a:rPr>
              <a:t> </a:t>
            </a:r>
            <a:r>
              <a:rPr lang="en-US" dirty="0" smtClean="0">
                <a:solidFill>
                  <a:srgbClr val="00B0F0"/>
                </a:solidFill>
                <a:latin typeface="Times New Roman" pitchFamily="18" charset="0"/>
                <a:cs typeface="Times New Roman" pitchFamily="18" charset="0"/>
              </a:rPr>
              <a:t>2 Very High Path (23)</a:t>
            </a:r>
            <a:r>
              <a:rPr lang="en-US" dirty="0" smtClean="0">
                <a:solidFill>
                  <a:schemeClr val="bg1"/>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smtClean="0">
                <a:solidFill>
                  <a:srgbClr val="DDFB6D"/>
                </a:solidFill>
                <a:latin typeface="Times New Roman" pitchFamily="18" charset="0"/>
                <a:cs typeface="Times New Roman" pitchFamily="18" charset="0"/>
              </a:rPr>
              <a:t>4 Pair Total Ozone Difference (1)</a:t>
            </a:r>
            <a:r>
              <a:rPr lang="en-US" dirty="0" smtClean="0">
                <a:solidFill>
                  <a:schemeClr val="bg1"/>
                </a:solidFill>
                <a:latin typeface="Times New Roman" pitchFamily="18" charset="0"/>
                <a:cs typeface="Times New Roman" pitchFamily="18" charset="0"/>
              </a:rPr>
              <a:t>; and</a:t>
            </a:r>
            <a:r>
              <a:rPr lang="en-US" dirty="0" smtClean="0">
                <a:latin typeface="Times New Roman" pitchFamily="18" charset="0"/>
                <a:cs typeface="Times New Roman" pitchFamily="18" charset="0"/>
              </a:rPr>
              <a:t> </a:t>
            </a:r>
            <a:r>
              <a:rPr lang="en-US" dirty="0" smtClean="0">
                <a:solidFill>
                  <a:srgbClr val="FF9933"/>
                </a:solidFill>
                <a:latin typeface="Times New Roman" pitchFamily="18" charset="0"/>
                <a:cs typeface="Times New Roman" pitchFamily="18" charset="0"/>
              </a:rPr>
              <a:t>5 same as Profile Code 2 (33)</a:t>
            </a:r>
            <a:r>
              <a:rPr lang="en-US" dirty="0" smtClean="0">
                <a:solidFill>
                  <a:schemeClr val="bg1"/>
                </a:solidFill>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
        <p:nvSpPr>
          <p:cNvPr id="7" name="Rectangle 6"/>
          <p:cNvSpPr/>
          <p:nvPr/>
        </p:nvSpPr>
        <p:spPr>
          <a:xfrm>
            <a:off x="4359421" y="6626424"/>
            <a:ext cx="1888938" cy="307756"/>
          </a:xfrm>
          <a:prstGeom prst="rect">
            <a:avLst/>
          </a:prstGeom>
        </p:spPr>
        <p:txBody>
          <a:bodyPr wrap="none" lIns="91420" tIns="45710" rIns="91420" bIns="45710">
            <a:spAutoFit/>
          </a:bodyPr>
          <a:lstStyle/>
          <a:p>
            <a:pPr>
              <a:defRPr/>
            </a:pPr>
            <a:r>
              <a:rPr lang="en-US" sz="1400" dirty="0" smtClean="0"/>
              <a:t>Figs. From Y. </a:t>
            </a:r>
            <a:r>
              <a:rPr lang="en-US" sz="1400" dirty="0" err="1" smtClean="0"/>
              <a:t>Hao</a:t>
            </a:r>
            <a:r>
              <a:rPr lang="en-US" sz="1400" dirty="0" smtClean="0"/>
              <a:t>, IMSG</a:t>
            </a:r>
          </a:p>
        </p:txBody>
      </p:sp>
      <p:sp>
        <p:nvSpPr>
          <p:cNvPr id="8" name="Slide Number Placeholder 7"/>
          <p:cNvSpPr>
            <a:spLocks noGrp="1"/>
          </p:cNvSpPr>
          <p:nvPr>
            <p:ph type="sldNum" sz="quarter" idx="12"/>
          </p:nvPr>
        </p:nvSpPr>
        <p:spPr/>
        <p:txBody>
          <a:bodyPr/>
          <a:lstStyle/>
          <a:p>
            <a:fld id="{DF5EA597-D671-40E4-B0A9-DB87D029A05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203544"/>
          <a:ext cx="8686800" cy="6547212"/>
        </p:xfrm>
        <a:graphic>
          <a:graphicData uri="http://schemas.openxmlformats.org/drawingml/2006/table">
            <a:tbl>
              <a:tblPr/>
              <a:tblGrid>
                <a:gridCol w="3200400"/>
                <a:gridCol w="5486400"/>
              </a:tblGrid>
              <a:tr h="245364">
                <a:tc>
                  <a:txBody>
                    <a:bodyPr/>
                    <a:lstStyle/>
                    <a:p>
                      <a:pPr marL="0" marR="0" algn="ctr">
                        <a:lnSpc>
                          <a:spcPct val="115000"/>
                        </a:lnSpc>
                        <a:spcBef>
                          <a:spcPts val="0"/>
                        </a:spcBef>
                        <a:spcAft>
                          <a:spcPts val="0"/>
                        </a:spcAft>
                      </a:pPr>
                      <a:r>
                        <a:rPr lang="en-US" sz="1400" dirty="0">
                          <a:latin typeface="Times New Roman"/>
                          <a:ea typeface="Calibri"/>
                          <a:cs typeface="Times New Roman"/>
                        </a:rPr>
                        <a:t>Provisional Definition</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Artifacts (Deliverables)</a:t>
                      </a:r>
                      <a:endParaRPr lang="en-US" sz="140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3901">
                <a:tc>
                  <a:txBody>
                    <a:bodyPr/>
                    <a:lstStyle/>
                    <a:p>
                      <a:pPr marL="0" marR="0">
                        <a:lnSpc>
                          <a:spcPct val="115000"/>
                        </a:lnSpc>
                        <a:spcBef>
                          <a:spcPts val="0"/>
                        </a:spcBef>
                        <a:spcAft>
                          <a:spcPts val="0"/>
                        </a:spcAft>
                      </a:pPr>
                      <a:r>
                        <a:rPr lang="en-US" sz="1400" dirty="0">
                          <a:solidFill>
                            <a:srgbClr val="222222"/>
                          </a:solidFill>
                          <a:latin typeface="Times New Roman"/>
                          <a:ea typeface="Calibri"/>
                          <a:cs typeface="Times New Roman"/>
                        </a:rPr>
                        <a:t>Product quality may not be optimal </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222222"/>
                          </a:solidFill>
                          <a:latin typeface="Times New Roman"/>
                          <a:ea typeface="Calibri"/>
                          <a:cs typeface="Times New Roman"/>
                        </a:rPr>
                        <a:t>Product accuracy is determined for a broader (but still limited) set of conditions. No requirement to demonstrate compliance with specifications.</a:t>
                      </a:r>
                      <a:r>
                        <a:rPr lang="en-US" sz="1400">
                          <a:latin typeface="Times New Roman"/>
                          <a:ea typeface="Calibri"/>
                          <a:cs typeface="Times New Roman"/>
                        </a:rPr>
                        <a:t> </a:t>
                      </a:r>
                      <a:endParaRPr lang="en-US" sz="140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607">
                <a:tc>
                  <a:txBody>
                    <a:bodyPr/>
                    <a:lstStyle/>
                    <a:p>
                      <a:pPr marL="0" marR="0">
                        <a:lnSpc>
                          <a:spcPct val="115000"/>
                        </a:lnSpc>
                        <a:spcBef>
                          <a:spcPts val="0"/>
                        </a:spcBef>
                        <a:spcAft>
                          <a:spcPts val="0"/>
                        </a:spcAft>
                      </a:pPr>
                      <a:r>
                        <a:rPr lang="en-US" sz="1400" dirty="0">
                          <a:solidFill>
                            <a:srgbClr val="222222"/>
                          </a:solidFill>
                          <a:latin typeface="Times New Roman"/>
                          <a:ea typeface="Calibri"/>
                          <a:cs typeface="Times New Roman"/>
                        </a:rPr>
                        <a:t>Incremental product improvements are still occurring</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Narrative, listing and discussing known errors. </a:t>
                      </a:r>
                      <a:r>
                        <a:rPr lang="en-US" sz="1400" dirty="0">
                          <a:solidFill>
                            <a:srgbClr val="222222"/>
                          </a:solidFill>
                          <a:latin typeface="Times New Roman"/>
                          <a:ea typeface="Calibri"/>
                          <a:cs typeface="Times New Roman"/>
                        </a:rPr>
                        <a:t>All DRs are identified and prioritized (1-5).  Provisional readiness will address priorities 1-2.  Pathway towards algorithm improvements to meet specifications is demonstrated.</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607">
                <a:tc>
                  <a:txBody>
                    <a:bodyPr/>
                    <a:lstStyle/>
                    <a:p>
                      <a:pPr marL="0" marR="0">
                        <a:lnSpc>
                          <a:spcPct val="115000"/>
                        </a:lnSpc>
                        <a:spcBef>
                          <a:spcPts val="0"/>
                        </a:spcBef>
                        <a:spcAft>
                          <a:spcPts val="0"/>
                        </a:spcAft>
                      </a:pPr>
                      <a:r>
                        <a:rPr lang="en-US" sz="1400" dirty="0">
                          <a:solidFill>
                            <a:srgbClr val="222222"/>
                          </a:solidFill>
                          <a:latin typeface="Times New Roman"/>
                          <a:ea typeface="Calibri"/>
                          <a:cs typeface="Times New Roman"/>
                        </a:rPr>
                        <a:t>Version control is in affect</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Description of the development environment, algorithm version (IDPS build number), and LUTs/PCTs versions used to generate the product validation materials.  </a:t>
                      </a:r>
                      <a:r>
                        <a:rPr lang="en-US" sz="1400" dirty="0">
                          <a:solidFill>
                            <a:srgbClr val="222222"/>
                          </a:solidFill>
                          <a:latin typeface="Times New Roman"/>
                          <a:ea typeface="Calibri"/>
                          <a:cs typeface="Times New Roman"/>
                        </a:rPr>
                        <a:t> ATBDs are accurate, up-to-date and consistent with the product running.</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7928">
                <a:tc>
                  <a:txBody>
                    <a:bodyPr/>
                    <a:lstStyle/>
                    <a:p>
                      <a:pPr marL="0" marR="0">
                        <a:lnSpc>
                          <a:spcPct val="115000"/>
                        </a:lnSpc>
                        <a:spcBef>
                          <a:spcPts val="0"/>
                        </a:spcBef>
                        <a:spcAft>
                          <a:spcPts val="0"/>
                        </a:spcAft>
                      </a:pPr>
                      <a:r>
                        <a:rPr lang="en-US" sz="1400">
                          <a:solidFill>
                            <a:srgbClr val="222222"/>
                          </a:solidFill>
                          <a:latin typeface="Times New Roman"/>
                          <a:ea typeface="Calibri"/>
                          <a:cs typeface="Times New Roman"/>
                        </a:rPr>
                        <a:t>General research community is encouraged to participate in the QA and validation of the product, but need to be aware that product validation and QA are ongoing </a:t>
                      </a:r>
                      <a:endParaRPr lang="en-US" sz="140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ADP STAR will request feedback from appropriate users for the product.  The notification letter will include a Provisional Maturity disclaimer. DPA will send request to Project Science to post Provisional Maturity disclaimer on CLASS.  DPA will submit readme document  to CLASS.</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285">
                <a:tc>
                  <a:txBody>
                    <a:bodyPr/>
                    <a:lstStyle/>
                    <a:p>
                      <a:pPr marL="0" marR="0">
                        <a:lnSpc>
                          <a:spcPct val="115000"/>
                        </a:lnSpc>
                        <a:spcBef>
                          <a:spcPts val="0"/>
                        </a:spcBef>
                        <a:spcAft>
                          <a:spcPts val="0"/>
                        </a:spcAft>
                      </a:pPr>
                      <a:r>
                        <a:rPr lang="en-US" sz="1400">
                          <a:solidFill>
                            <a:srgbClr val="222222"/>
                          </a:solidFill>
                          <a:latin typeface="Times New Roman"/>
                          <a:ea typeface="Calibri"/>
                          <a:cs typeface="Times New Roman"/>
                        </a:rPr>
                        <a:t>Users are urged to consult the EDR product status document prior to use of the data in publications </a:t>
                      </a:r>
                      <a:endParaRPr lang="en-US" sz="140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Warning of potential non-reproducibility of results due to continuing calibration and code changes.  Identify known deficiencies regarding product quality.</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728">
                <a:tc>
                  <a:txBody>
                    <a:bodyPr/>
                    <a:lstStyle/>
                    <a:p>
                      <a:pPr marL="0" marR="0">
                        <a:lnSpc>
                          <a:spcPct val="115000"/>
                        </a:lnSpc>
                        <a:spcBef>
                          <a:spcPts val="0"/>
                        </a:spcBef>
                        <a:spcAft>
                          <a:spcPts val="0"/>
                        </a:spcAft>
                      </a:pPr>
                      <a:r>
                        <a:rPr lang="en-US" sz="1400">
                          <a:solidFill>
                            <a:srgbClr val="222222"/>
                          </a:solidFill>
                          <a:latin typeface="Times New Roman"/>
                          <a:ea typeface="Calibri"/>
                          <a:cs typeface="Times New Roman"/>
                        </a:rPr>
                        <a:t>May be replaced in the archive when the validated product becomes available</a:t>
                      </a:r>
                      <a:endParaRPr lang="en-US" sz="140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Technical evaluation of limited data reprocessing is presented.</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728">
                <a:tc>
                  <a:txBody>
                    <a:bodyPr/>
                    <a:lstStyle/>
                    <a:p>
                      <a:pPr marL="0" marR="0">
                        <a:lnSpc>
                          <a:spcPct val="115000"/>
                        </a:lnSpc>
                        <a:spcBef>
                          <a:spcPts val="0"/>
                        </a:spcBef>
                        <a:spcAft>
                          <a:spcPts val="0"/>
                        </a:spcAft>
                      </a:pPr>
                      <a:r>
                        <a:rPr lang="en-US" sz="1400">
                          <a:solidFill>
                            <a:srgbClr val="222222"/>
                          </a:solidFill>
                          <a:latin typeface="Times New Roman"/>
                          <a:ea typeface="Calibri"/>
                          <a:cs typeface="Times New Roman"/>
                        </a:rPr>
                        <a:t>Ready for operational evaluation</a:t>
                      </a:r>
                      <a:endParaRPr lang="en-US" sz="140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222222"/>
                          </a:solidFill>
                          <a:latin typeface="Times New Roman"/>
                          <a:ea typeface="Calibri"/>
                          <a:cs typeface="Times New Roman"/>
                        </a:rPr>
                        <a:t>Key NOAA and non-NOAA end users are identified and feedback requested.</a:t>
                      </a:r>
                      <a:endParaRPr lang="en-US" sz="1400" dirty="0">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DF5EA597-D671-40E4-B0A9-DB87D029A054}"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descr="http://www.star.nesdis.noaa.gov/smcd/spb/wyu/OMPS/Profile/imopo/TS.Imopo.tropicsV6-90w0.OMPS.NOAA1819_cha7to9_InitR.png"/>
          <p:cNvPicPr>
            <a:picLocks noChangeAspect="1" noChangeArrowheads="1"/>
          </p:cNvPicPr>
          <p:nvPr/>
        </p:nvPicPr>
        <p:blipFill>
          <a:blip r:embed="rId3" cstate="print"/>
          <a:srcRect r="490" b="36900"/>
          <a:stretch>
            <a:fillRect/>
          </a:stretch>
        </p:blipFill>
        <p:spPr bwMode="auto">
          <a:xfrm>
            <a:off x="4419600" y="381000"/>
            <a:ext cx="4265248" cy="2103597"/>
          </a:xfrm>
          <a:prstGeom prst="rect">
            <a:avLst/>
          </a:prstGeom>
          <a:noFill/>
        </p:spPr>
      </p:pic>
      <p:pic>
        <p:nvPicPr>
          <p:cNvPr id="55300" name="Picture 4" descr="http://www.star.nesdis.noaa.gov/smcd/spb/wyu/OMPS/Profile/imopo/TS.Imopo.tropicsV6-90w0.OMPS.NOAA1819_cha4to6_InitR.png"/>
          <p:cNvPicPr>
            <a:picLocks noChangeAspect="1" noChangeArrowheads="1"/>
          </p:cNvPicPr>
          <p:nvPr/>
        </p:nvPicPr>
        <p:blipFill>
          <a:blip r:embed="rId4" cstate="print"/>
          <a:srcRect/>
          <a:stretch>
            <a:fillRect/>
          </a:stretch>
        </p:blipFill>
        <p:spPr bwMode="auto">
          <a:xfrm>
            <a:off x="0" y="3524250"/>
            <a:ext cx="4286250" cy="3333750"/>
          </a:xfrm>
          <a:prstGeom prst="rect">
            <a:avLst/>
          </a:prstGeom>
          <a:noFill/>
        </p:spPr>
      </p:pic>
      <p:pic>
        <p:nvPicPr>
          <p:cNvPr id="55298" name="Picture 2" descr="http://www.star.nesdis.noaa.gov/smcd/spb/wyu/OMPS/Profile/imopo/TS.Imopo.tropicsV6-90w0.OMPS.NOAA1819_cha1to3_InitR.png"/>
          <p:cNvPicPr>
            <a:picLocks noChangeAspect="1" noChangeArrowheads="1"/>
          </p:cNvPicPr>
          <p:nvPr/>
        </p:nvPicPr>
        <p:blipFill>
          <a:blip r:embed="rId5" cstate="print"/>
          <a:srcRect/>
          <a:stretch>
            <a:fillRect/>
          </a:stretch>
        </p:blipFill>
        <p:spPr bwMode="auto">
          <a:xfrm>
            <a:off x="0" y="381000"/>
            <a:ext cx="4286250" cy="3333750"/>
          </a:xfrm>
          <a:prstGeom prst="rect">
            <a:avLst/>
          </a:prstGeom>
          <a:noFill/>
        </p:spPr>
      </p:pic>
      <p:sp>
        <p:nvSpPr>
          <p:cNvPr id="6" name="TextBox 5"/>
          <p:cNvSpPr txBox="1"/>
          <p:nvPr/>
        </p:nvSpPr>
        <p:spPr>
          <a:xfrm>
            <a:off x="4648200" y="2819400"/>
            <a:ext cx="4343400" cy="3539410"/>
          </a:xfrm>
          <a:prstGeom prst="rect">
            <a:avLst/>
          </a:prstGeom>
          <a:noFill/>
        </p:spPr>
        <p:txBody>
          <a:bodyPr wrap="square" lIns="91420" tIns="45710" rIns="91420" bIns="45710" rtlCol="0">
            <a:spAutoFit/>
          </a:bodyPr>
          <a:lstStyle/>
          <a:p>
            <a:r>
              <a:rPr lang="en-US" sz="1400" dirty="0" smtClean="0">
                <a:latin typeface="Times New Roman" pitchFamily="18" charset="0"/>
                <a:cs typeface="Times New Roman" pitchFamily="18" charset="0"/>
              </a:rPr>
              <a:t>The eight figures show the initial residuals for profile wavelengths [252, 274, 283, 288, 292, 298, 302, 306 and, (a) to (h), respectively] for the V6PRO (IMOPO)  product from </a:t>
            </a:r>
            <a:r>
              <a:rPr lang="en-US" sz="1400" b="1" dirty="0" smtClean="0">
                <a:solidFill>
                  <a:srgbClr val="FF0000"/>
                </a:solidFill>
                <a:latin typeface="Times New Roman" pitchFamily="18" charset="0"/>
                <a:cs typeface="Times New Roman" pitchFamily="18" charset="0"/>
              </a:rPr>
              <a:t>OMPS</a:t>
            </a:r>
            <a:r>
              <a:rPr lang="en-US" sz="1400" dirty="0" smtClean="0">
                <a:latin typeface="Times New Roman" pitchFamily="18" charset="0"/>
                <a:cs typeface="Times New Roman" pitchFamily="18" charset="0"/>
              </a:rPr>
              <a:t> compared to the V6PRO product for the operational </a:t>
            </a:r>
            <a:r>
              <a:rPr lang="en-US" sz="1400" b="1" dirty="0" smtClean="0">
                <a:latin typeface="Times New Roman" pitchFamily="18" charset="0"/>
                <a:cs typeface="Times New Roman" pitchFamily="18" charset="0"/>
              </a:rPr>
              <a:t>NOAA-18</a:t>
            </a:r>
            <a:r>
              <a:rPr lang="en-US" sz="1400" dirty="0" smtClean="0">
                <a:latin typeface="Times New Roman" pitchFamily="18" charset="0"/>
                <a:cs typeface="Times New Roman" pitchFamily="18" charset="0"/>
              </a:rPr>
              <a:t> and </a:t>
            </a:r>
            <a:r>
              <a:rPr lang="en-US" sz="1400" b="1" dirty="0" smtClean="0">
                <a:solidFill>
                  <a:srgbClr val="575DD3"/>
                </a:solidFill>
                <a:latin typeface="Times New Roman" pitchFamily="18" charset="0"/>
                <a:cs typeface="Times New Roman" pitchFamily="18" charset="0"/>
              </a:rPr>
              <a:t>NOAA-19</a:t>
            </a:r>
            <a:r>
              <a:rPr lang="en-US" sz="1400" dirty="0" smtClean="0">
                <a:latin typeface="Times New Roman" pitchFamily="18" charset="0"/>
                <a:cs typeface="Times New Roman" pitchFamily="18" charset="0"/>
              </a:rPr>
              <a:t> SBUV/2 for the equatorial daily zonal means (20N to 20S) with 0-90W removed to avoid the SAA effects. The residuals are in N-values (1 N ~ 2.3%). The time period is the end of February  2012 through February of 2013.  The residuals are computed with respect to differing first guess profiles especially with respect to the use of the shortest channel. The jump in the initial residuals in early June is coincident with the introduction of a new Day 1 Solar Spectrum for the Nadir Mapper. The jump in March 2013 is coincident with the introduction of new dark corrections.</a:t>
            </a:r>
          </a:p>
        </p:txBody>
      </p:sp>
      <p:sp>
        <p:nvSpPr>
          <p:cNvPr id="10" name="Title 1"/>
          <p:cNvSpPr txBox="1">
            <a:spLocks/>
          </p:cNvSpPr>
          <p:nvPr/>
        </p:nvSpPr>
        <p:spPr>
          <a:xfrm>
            <a:off x="609600" y="0"/>
            <a:ext cx="8077200" cy="381000"/>
          </a:xfrm>
          <a:prstGeom prst="rect">
            <a:avLst/>
          </a:prstGeom>
        </p:spPr>
        <p:txBody>
          <a:bodyPr vert="horz" lIns="91420" tIns="45710" rIns="91420" bIns="45710" rtlCol="0" anchor="ctr">
            <a:noAutofit/>
          </a:bodyPr>
          <a:lstStyle/>
          <a:p>
            <a:pPr algn="ctr">
              <a:spcBef>
                <a:spcPct val="0"/>
              </a:spcBef>
              <a:defRPr/>
            </a:pPr>
            <a:r>
              <a:rPr lang="en-US" sz="2000" dirty="0" smtClean="0">
                <a:latin typeface="+mj-lt"/>
                <a:ea typeface="+mj-ea"/>
                <a:cs typeface="+mj-cs"/>
              </a:rPr>
              <a:t>Time series of initial V6PRO residuals for OMPS NP for 2012</a:t>
            </a:r>
            <a:endParaRPr lang="en-US" sz="2000" dirty="0">
              <a:latin typeface="+mj-lt"/>
              <a:ea typeface="+mj-ea"/>
              <a:cs typeface="+mj-cs"/>
            </a:endParaRPr>
          </a:p>
        </p:txBody>
      </p:sp>
      <p:sp>
        <p:nvSpPr>
          <p:cNvPr id="11" name="TextBox 10"/>
          <p:cNvSpPr txBox="1"/>
          <p:nvPr/>
        </p:nvSpPr>
        <p:spPr>
          <a:xfrm>
            <a:off x="3429000" y="1916668"/>
            <a:ext cx="447558" cy="369332"/>
          </a:xfrm>
          <a:prstGeom prst="rect">
            <a:avLst/>
          </a:prstGeom>
          <a:noFill/>
        </p:spPr>
        <p:txBody>
          <a:bodyPr wrap="none" lIns="91420" tIns="45710" rIns="91420" bIns="45710" rtlCol="0">
            <a:spAutoFit/>
          </a:bodyPr>
          <a:lstStyle/>
          <a:p>
            <a:r>
              <a:rPr lang="en-US" dirty="0" smtClean="0"/>
              <a:t>(b)</a:t>
            </a:r>
            <a:endParaRPr lang="en-US" dirty="0"/>
          </a:p>
        </p:txBody>
      </p:sp>
      <p:sp>
        <p:nvSpPr>
          <p:cNvPr id="12" name="TextBox 11"/>
          <p:cNvSpPr txBox="1"/>
          <p:nvPr/>
        </p:nvSpPr>
        <p:spPr>
          <a:xfrm>
            <a:off x="3429000" y="697468"/>
            <a:ext cx="436338" cy="369332"/>
          </a:xfrm>
          <a:prstGeom prst="rect">
            <a:avLst/>
          </a:prstGeom>
          <a:noFill/>
        </p:spPr>
        <p:txBody>
          <a:bodyPr wrap="none" lIns="91420" tIns="45710" rIns="91420" bIns="45710" rtlCol="0">
            <a:spAutoFit/>
          </a:bodyPr>
          <a:lstStyle/>
          <a:p>
            <a:r>
              <a:rPr lang="en-US" dirty="0" smtClean="0"/>
              <a:t>(a)</a:t>
            </a:r>
            <a:endParaRPr lang="en-US" dirty="0"/>
          </a:p>
        </p:txBody>
      </p:sp>
      <p:sp>
        <p:nvSpPr>
          <p:cNvPr id="13" name="TextBox 12"/>
          <p:cNvSpPr txBox="1"/>
          <p:nvPr/>
        </p:nvSpPr>
        <p:spPr>
          <a:xfrm>
            <a:off x="3429000" y="2983468"/>
            <a:ext cx="423514" cy="369332"/>
          </a:xfrm>
          <a:prstGeom prst="rect">
            <a:avLst/>
          </a:prstGeom>
          <a:noFill/>
        </p:spPr>
        <p:txBody>
          <a:bodyPr wrap="none" lIns="91420" tIns="45710" rIns="91420" bIns="45710" rtlCol="0">
            <a:spAutoFit/>
          </a:bodyPr>
          <a:lstStyle/>
          <a:p>
            <a:r>
              <a:rPr lang="en-US" dirty="0" smtClean="0"/>
              <a:t>(c)</a:t>
            </a:r>
            <a:endParaRPr lang="en-US" dirty="0"/>
          </a:p>
        </p:txBody>
      </p:sp>
      <p:sp>
        <p:nvSpPr>
          <p:cNvPr id="14" name="TextBox 13"/>
          <p:cNvSpPr txBox="1"/>
          <p:nvPr/>
        </p:nvSpPr>
        <p:spPr>
          <a:xfrm>
            <a:off x="3429000" y="5117068"/>
            <a:ext cx="441146" cy="369332"/>
          </a:xfrm>
          <a:prstGeom prst="rect">
            <a:avLst/>
          </a:prstGeom>
          <a:noFill/>
        </p:spPr>
        <p:txBody>
          <a:bodyPr wrap="none" lIns="91420" tIns="45710" rIns="91420" bIns="45710" rtlCol="0">
            <a:spAutoFit/>
          </a:bodyPr>
          <a:lstStyle/>
          <a:p>
            <a:r>
              <a:rPr lang="en-US" dirty="0" smtClean="0"/>
              <a:t>(e)</a:t>
            </a:r>
            <a:endParaRPr lang="en-US" dirty="0"/>
          </a:p>
        </p:txBody>
      </p:sp>
      <p:sp>
        <p:nvSpPr>
          <p:cNvPr id="15" name="TextBox 14"/>
          <p:cNvSpPr txBox="1"/>
          <p:nvPr/>
        </p:nvSpPr>
        <p:spPr>
          <a:xfrm>
            <a:off x="3429000" y="3821668"/>
            <a:ext cx="447558" cy="369332"/>
          </a:xfrm>
          <a:prstGeom prst="rect">
            <a:avLst/>
          </a:prstGeom>
          <a:noFill/>
        </p:spPr>
        <p:txBody>
          <a:bodyPr wrap="none" lIns="91420" tIns="45710" rIns="91420" bIns="45710" rtlCol="0">
            <a:spAutoFit/>
          </a:bodyPr>
          <a:lstStyle/>
          <a:p>
            <a:r>
              <a:rPr lang="en-US" dirty="0" smtClean="0"/>
              <a:t>(d)</a:t>
            </a:r>
            <a:endParaRPr lang="en-US" dirty="0"/>
          </a:p>
        </p:txBody>
      </p:sp>
      <p:sp>
        <p:nvSpPr>
          <p:cNvPr id="16" name="TextBox 15"/>
          <p:cNvSpPr txBox="1"/>
          <p:nvPr/>
        </p:nvSpPr>
        <p:spPr>
          <a:xfrm>
            <a:off x="3429001" y="6019800"/>
            <a:ext cx="399661" cy="369332"/>
          </a:xfrm>
          <a:prstGeom prst="rect">
            <a:avLst/>
          </a:prstGeom>
          <a:noFill/>
        </p:spPr>
        <p:txBody>
          <a:bodyPr wrap="none" lIns="91420" tIns="45710" rIns="91420" bIns="45710" rtlCol="0">
            <a:spAutoFit/>
          </a:bodyPr>
          <a:lstStyle/>
          <a:p>
            <a:r>
              <a:rPr lang="en-US" dirty="0" smtClean="0"/>
              <a:t>(f)</a:t>
            </a:r>
            <a:endParaRPr lang="en-US" dirty="0"/>
          </a:p>
        </p:txBody>
      </p:sp>
      <p:sp>
        <p:nvSpPr>
          <p:cNvPr id="17" name="TextBox 16"/>
          <p:cNvSpPr txBox="1"/>
          <p:nvPr/>
        </p:nvSpPr>
        <p:spPr>
          <a:xfrm>
            <a:off x="7858243" y="926068"/>
            <a:ext cx="435889" cy="369332"/>
          </a:xfrm>
          <a:prstGeom prst="rect">
            <a:avLst/>
          </a:prstGeom>
          <a:noFill/>
        </p:spPr>
        <p:txBody>
          <a:bodyPr wrap="none" lIns="91420" tIns="45710" rIns="91420" bIns="45710" rtlCol="0">
            <a:spAutoFit/>
          </a:bodyPr>
          <a:lstStyle/>
          <a:p>
            <a:r>
              <a:rPr lang="en-US" dirty="0" smtClean="0"/>
              <a:t>(g)</a:t>
            </a:r>
            <a:endParaRPr lang="en-US" dirty="0"/>
          </a:p>
        </p:txBody>
      </p:sp>
      <p:sp>
        <p:nvSpPr>
          <p:cNvPr id="18" name="TextBox 17"/>
          <p:cNvSpPr txBox="1"/>
          <p:nvPr/>
        </p:nvSpPr>
        <p:spPr>
          <a:xfrm>
            <a:off x="7858242" y="1992868"/>
            <a:ext cx="447558" cy="369332"/>
          </a:xfrm>
          <a:prstGeom prst="rect">
            <a:avLst/>
          </a:prstGeom>
          <a:noFill/>
        </p:spPr>
        <p:txBody>
          <a:bodyPr wrap="none" lIns="91420" tIns="45710" rIns="91420" bIns="45710" rtlCol="0">
            <a:spAutoFit/>
          </a:bodyPr>
          <a:lstStyle/>
          <a:p>
            <a:r>
              <a:rPr lang="en-US" dirty="0" smtClean="0"/>
              <a:t>(h)</a:t>
            </a:r>
            <a:endParaRPr lang="en-US" dirty="0"/>
          </a:p>
        </p:txBody>
      </p:sp>
      <p:sp>
        <p:nvSpPr>
          <p:cNvPr id="19" name="Rectangle 18"/>
          <p:cNvSpPr/>
          <p:nvPr/>
        </p:nvSpPr>
        <p:spPr>
          <a:xfrm>
            <a:off x="4495800" y="6396335"/>
            <a:ext cx="4724400" cy="461645"/>
          </a:xfrm>
          <a:prstGeom prst="rect">
            <a:avLst/>
          </a:prstGeom>
        </p:spPr>
        <p:txBody>
          <a:bodyPr wrap="square" lIns="91420" tIns="45710" rIns="91420" bIns="45710">
            <a:spAutoFit/>
          </a:bodyPr>
          <a:lstStyle/>
          <a:p>
            <a:r>
              <a:rPr lang="en-US" sz="1200" dirty="0" smtClean="0"/>
              <a:t>www.star.nesdis.noaa.gov/icvs/PROD/proOMPSbeta.O3PRO_IMOPO.php</a:t>
            </a:r>
          </a:p>
          <a:p>
            <a:r>
              <a:rPr lang="en-US" sz="1200" dirty="0" smtClean="0"/>
              <a:t>W. Yu, ERT.</a:t>
            </a:r>
            <a:endParaRPr lang="en-US" sz="1200" dirty="0"/>
          </a:p>
        </p:txBody>
      </p:sp>
      <p:sp>
        <p:nvSpPr>
          <p:cNvPr id="20" name="Slide Number Placeholder 19"/>
          <p:cNvSpPr>
            <a:spLocks noGrp="1"/>
          </p:cNvSpPr>
          <p:nvPr>
            <p:ph type="sldNum" sz="quarter" idx="12"/>
          </p:nvPr>
        </p:nvSpPr>
        <p:spPr/>
        <p:txBody>
          <a:bodyPr/>
          <a:lstStyle/>
          <a:p>
            <a:fld id="{DF5EA597-D671-40E4-B0A9-DB87D029A054}"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4" name="Picture 6" descr="http://www.star.nesdis.noaa.gov/smcd/spb/wyu/OMPS/Profile/imopo/TS.Imopo.tropics-90w0.OMPS.NOAA1819_cha7to9_FinlR.png"/>
          <p:cNvPicPr>
            <a:picLocks noChangeAspect="1" noChangeArrowheads="1"/>
          </p:cNvPicPr>
          <p:nvPr/>
        </p:nvPicPr>
        <p:blipFill>
          <a:blip r:embed="rId3" cstate="print"/>
          <a:srcRect r="490" b="36900"/>
          <a:stretch>
            <a:fillRect/>
          </a:stretch>
        </p:blipFill>
        <p:spPr bwMode="auto">
          <a:xfrm>
            <a:off x="4267200" y="411004"/>
            <a:ext cx="4265248" cy="2103597"/>
          </a:xfrm>
          <a:prstGeom prst="rect">
            <a:avLst/>
          </a:prstGeom>
          <a:noFill/>
        </p:spPr>
      </p:pic>
      <p:pic>
        <p:nvPicPr>
          <p:cNvPr id="53250" name="Picture 2" descr="http://www.star.nesdis.noaa.gov/smcd/spb/wyu/OMPS/Profile/imopo/TS.Imopo.tropics-90w0.OMPS.NOAA1819_cha1to3_FinlR.png"/>
          <p:cNvPicPr>
            <a:picLocks noChangeAspect="1" noChangeArrowheads="1"/>
          </p:cNvPicPr>
          <p:nvPr/>
        </p:nvPicPr>
        <p:blipFill>
          <a:blip r:embed="rId4" cstate="print"/>
          <a:srcRect/>
          <a:stretch>
            <a:fillRect/>
          </a:stretch>
        </p:blipFill>
        <p:spPr bwMode="auto">
          <a:xfrm>
            <a:off x="1" y="400050"/>
            <a:ext cx="4286250" cy="3333750"/>
          </a:xfrm>
          <a:prstGeom prst="rect">
            <a:avLst/>
          </a:prstGeom>
          <a:noFill/>
        </p:spPr>
      </p:pic>
      <p:sp>
        <p:nvSpPr>
          <p:cNvPr id="6" name="TextBox 5"/>
          <p:cNvSpPr txBox="1"/>
          <p:nvPr/>
        </p:nvSpPr>
        <p:spPr>
          <a:xfrm>
            <a:off x="4648200" y="3124201"/>
            <a:ext cx="4343400" cy="3108523"/>
          </a:xfrm>
          <a:prstGeom prst="rect">
            <a:avLst/>
          </a:prstGeom>
          <a:noFill/>
        </p:spPr>
        <p:txBody>
          <a:bodyPr wrap="square" lIns="91420" tIns="45710" rIns="91420" bIns="45710" rtlCol="0">
            <a:spAutoFit/>
          </a:bodyPr>
          <a:lstStyle/>
          <a:p>
            <a:r>
              <a:rPr lang="en-US" sz="1400" dirty="0" smtClean="0">
                <a:latin typeface="Times New Roman" pitchFamily="18" charset="0"/>
                <a:cs typeface="Times New Roman" pitchFamily="18" charset="0"/>
              </a:rPr>
              <a:t>The eight figures show the final residuals for profile wavelengths [252, 274, 283, 288, 292, 298, 302, 306 and, (a) to (h), respectively] for the V6PRO (IMOPO)  product from </a:t>
            </a:r>
            <a:r>
              <a:rPr lang="en-US" sz="1400" b="1" dirty="0" smtClean="0">
                <a:solidFill>
                  <a:srgbClr val="FF0000"/>
                </a:solidFill>
                <a:latin typeface="Times New Roman" pitchFamily="18" charset="0"/>
                <a:cs typeface="Times New Roman" pitchFamily="18" charset="0"/>
              </a:rPr>
              <a:t>OMPS</a:t>
            </a:r>
            <a:r>
              <a:rPr lang="en-US" sz="1400" dirty="0" smtClean="0">
                <a:latin typeface="Times New Roman" pitchFamily="18" charset="0"/>
                <a:cs typeface="Times New Roman" pitchFamily="18" charset="0"/>
              </a:rPr>
              <a:t> compared to the V6PRO product for the operational </a:t>
            </a:r>
            <a:r>
              <a:rPr lang="en-US" sz="1400" b="1" dirty="0" smtClean="0">
                <a:latin typeface="Times New Roman" pitchFamily="18" charset="0"/>
                <a:cs typeface="Times New Roman" pitchFamily="18" charset="0"/>
              </a:rPr>
              <a:t>NOAA-18</a:t>
            </a:r>
            <a:r>
              <a:rPr lang="en-US" sz="1400" dirty="0" smtClean="0">
                <a:latin typeface="Times New Roman" pitchFamily="18" charset="0"/>
                <a:cs typeface="Times New Roman" pitchFamily="18" charset="0"/>
              </a:rPr>
              <a:t> and </a:t>
            </a:r>
            <a:r>
              <a:rPr lang="en-US" sz="1400" b="1" dirty="0" smtClean="0">
                <a:solidFill>
                  <a:srgbClr val="575DD3"/>
                </a:solidFill>
                <a:latin typeface="Times New Roman" pitchFamily="18" charset="0"/>
                <a:cs typeface="Times New Roman" pitchFamily="18" charset="0"/>
              </a:rPr>
              <a:t>NOAA-19</a:t>
            </a:r>
            <a:r>
              <a:rPr lang="en-US" sz="1400" dirty="0" smtClean="0">
                <a:latin typeface="Times New Roman" pitchFamily="18" charset="0"/>
                <a:cs typeface="Times New Roman" pitchFamily="18" charset="0"/>
              </a:rPr>
              <a:t> SBUV/2 for the equatorial daily zonal means (20N to 20S) with 0-90W removed to avoid the SAA effects. The residuals are in N-values (1 N ~ 2.3%). The time period is the end of February 2012 through February 2013.  The residuals are computed with respect to differing first guess profiles especially with respect to the use of the shortest channel. The jump in the initial residuals in early June is coincident with the introduction of a new Day 1 Solar Spectrum for the Nadir Mapper.</a:t>
            </a:r>
          </a:p>
        </p:txBody>
      </p:sp>
      <p:sp>
        <p:nvSpPr>
          <p:cNvPr id="10" name="Title 1"/>
          <p:cNvSpPr txBox="1">
            <a:spLocks/>
          </p:cNvSpPr>
          <p:nvPr/>
        </p:nvSpPr>
        <p:spPr>
          <a:xfrm>
            <a:off x="609600" y="0"/>
            <a:ext cx="8077200" cy="381000"/>
          </a:xfrm>
          <a:prstGeom prst="rect">
            <a:avLst/>
          </a:prstGeom>
        </p:spPr>
        <p:txBody>
          <a:bodyPr vert="horz" lIns="91420" tIns="45710" rIns="91420" bIns="45710" rtlCol="0" anchor="ctr">
            <a:noAutofit/>
          </a:bodyPr>
          <a:lstStyle/>
          <a:p>
            <a:pPr algn="ctr">
              <a:spcBef>
                <a:spcPct val="0"/>
              </a:spcBef>
              <a:defRPr/>
            </a:pPr>
            <a:r>
              <a:rPr lang="en-US" sz="2000" dirty="0" smtClean="0">
                <a:latin typeface="+mj-lt"/>
                <a:ea typeface="+mj-ea"/>
                <a:cs typeface="+mj-cs"/>
              </a:rPr>
              <a:t>Time series of final V6PRO residuals for OMPS NP for 2012</a:t>
            </a:r>
            <a:endParaRPr lang="en-US" sz="2000" dirty="0">
              <a:latin typeface="+mj-lt"/>
              <a:ea typeface="+mj-ea"/>
              <a:cs typeface="+mj-cs"/>
            </a:endParaRPr>
          </a:p>
        </p:txBody>
      </p:sp>
      <p:sp>
        <p:nvSpPr>
          <p:cNvPr id="17" name="TextBox 16"/>
          <p:cNvSpPr txBox="1"/>
          <p:nvPr/>
        </p:nvSpPr>
        <p:spPr>
          <a:xfrm>
            <a:off x="6553201" y="849868"/>
            <a:ext cx="435889" cy="369332"/>
          </a:xfrm>
          <a:prstGeom prst="rect">
            <a:avLst/>
          </a:prstGeom>
          <a:noFill/>
        </p:spPr>
        <p:txBody>
          <a:bodyPr wrap="none" lIns="91420" tIns="45710" rIns="91420" bIns="45710" rtlCol="0">
            <a:spAutoFit/>
          </a:bodyPr>
          <a:lstStyle/>
          <a:p>
            <a:r>
              <a:rPr lang="en-US" dirty="0" smtClean="0"/>
              <a:t>(g)</a:t>
            </a:r>
            <a:endParaRPr lang="en-US" dirty="0"/>
          </a:p>
        </p:txBody>
      </p:sp>
      <p:sp>
        <p:nvSpPr>
          <p:cNvPr id="18" name="TextBox 17"/>
          <p:cNvSpPr txBox="1"/>
          <p:nvPr/>
        </p:nvSpPr>
        <p:spPr>
          <a:xfrm>
            <a:off x="6553200" y="1916668"/>
            <a:ext cx="447558" cy="369332"/>
          </a:xfrm>
          <a:prstGeom prst="rect">
            <a:avLst/>
          </a:prstGeom>
          <a:noFill/>
        </p:spPr>
        <p:txBody>
          <a:bodyPr wrap="none" lIns="91420" tIns="45710" rIns="91420" bIns="45710" rtlCol="0">
            <a:spAutoFit/>
          </a:bodyPr>
          <a:lstStyle/>
          <a:p>
            <a:r>
              <a:rPr lang="en-US" dirty="0" smtClean="0"/>
              <a:t>(h)</a:t>
            </a:r>
            <a:endParaRPr lang="en-US" dirty="0"/>
          </a:p>
        </p:txBody>
      </p:sp>
      <p:sp>
        <p:nvSpPr>
          <p:cNvPr id="19" name="Rectangle 18"/>
          <p:cNvSpPr/>
          <p:nvPr/>
        </p:nvSpPr>
        <p:spPr>
          <a:xfrm>
            <a:off x="4495800" y="6396335"/>
            <a:ext cx="4724400" cy="461645"/>
          </a:xfrm>
          <a:prstGeom prst="rect">
            <a:avLst/>
          </a:prstGeom>
        </p:spPr>
        <p:txBody>
          <a:bodyPr wrap="square" lIns="91420" tIns="45710" rIns="91420" bIns="45710">
            <a:spAutoFit/>
          </a:bodyPr>
          <a:lstStyle/>
          <a:p>
            <a:r>
              <a:rPr lang="en-US" sz="1200" dirty="0" smtClean="0"/>
              <a:t>www.star.nesdis.noaa.gov/icvs/PROD/proOMPSbeta.O3PRO_IMOPO.php</a:t>
            </a:r>
          </a:p>
          <a:p>
            <a:r>
              <a:rPr lang="en-US" sz="1200" dirty="0" smtClean="0"/>
              <a:t>W. Yu, ERT.</a:t>
            </a:r>
            <a:endParaRPr lang="en-US" sz="1200" dirty="0"/>
          </a:p>
        </p:txBody>
      </p:sp>
      <p:pic>
        <p:nvPicPr>
          <p:cNvPr id="53252" name="Picture 4" descr="http://www.star.nesdis.noaa.gov/smcd/spb/wyu/OMPS/Profile/imopo/TS.Imopo.tropics-90w0.OMPS.NOAA1819_cha4to6_FinlR.png"/>
          <p:cNvPicPr>
            <a:picLocks noChangeAspect="1" noChangeArrowheads="1"/>
          </p:cNvPicPr>
          <p:nvPr/>
        </p:nvPicPr>
        <p:blipFill>
          <a:blip r:embed="rId5" cstate="print"/>
          <a:srcRect/>
          <a:stretch>
            <a:fillRect/>
          </a:stretch>
        </p:blipFill>
        <p:spPr bwMode="auto">
          <a:xfrm>
            <a:off x="1" y="3524250"/>
            <a:ext cx="4286250" cy="3333750"/>
          </a:xfrm>
          <a:prstGeom prst="rect">
            <a:avLst/>
          </a:prstGeom>
          <a:noFill/>
        </p:spPr>
      </p:pic>
      <p:sp>
        <p:nvSpPr>
          <p:cNvPr id="11" name="TextBox 10"/>
          <p:cNvSpPr txBox="1"/>
          <p:nvPr/>
        </p:nvSpPr>
        <p:spPr>
          <a:xfrm>
            <a:off x="3429000" y="1916668"/>
            <a:ext cx="447558" cy="369332"/>
          </a:xfrm>
          <a:prstGeom prst="rect">
            <a:avLst/>
          </a:prstGeom>
          <a:noFill/>
        </p:spPr>
        <p:txBody>
          <a:bodyPr wrap="none" lIns="91420" tIns="45710" rIns="91420" bIns="45710" rtlCol="0">
            <a:spAutoFit/>
          </a:bodyPr>
          <a:lstStyle/>
          <a:p>
            <a:r>
              <a:rPr lang="en-US" dirty="0" smtClean="0"/>
              <a:t>(b)</a:t>
            </a:r>
            <a:endParaRPr lang="en-US" dirty="0"/>
          </a:p>
        </p:txBody>
      </p:sp>
      <p:sp>
        <p:nvSpPr>
          <p:cNvPr id="12" name="TextBox 11"/>
          <p:cNvSpPr txBox="1"/>
          <p:nvPr/>
        </p:nvSpPr>
        <p:spPr>
          <a:xfrm>
            <a:off x="3429000" y="697468"/>
            <a:ext cx="436338" cy="369332"/>
          </a:xfrm>
          <a:prstGeom prst="rect">
            <a:avLst/>
          </a:prstGeom>
          <a:noFill/>
        </p:spPr>
        <p:txBody>
          <a:bodyPr wrap="none" lIns="91420" tIns="45710" rIns="91420" bIns="45710" rtlCol="0">
            <a:spAutoFit/>
          </a:bodyPr>
          <a:lstStyle/>
          <a:p>
            <a:r>
              <a:rPr lang="en-US" dirty="0" smtClean="0"/>
              <a:t>(a)</a:t>
            </a:r>
            <a:endParaRPr lang="en-US" dirty="0"/>
          </a:p>
        </p:txBody>
      </p:sp>
      <p:sp>
        <p:nvSpPr>
          <p:cNvPr id="13" name="TextBox 12"/>
          <p:cNvSpPr txBox="1"/>
          <p:nvPr/>
        </p:nvSpPr>
        <p:spPr>
          <a:xfrm>
            <a:off x="3429000" y="2983468"/>
            <a:ext cx="423514" cy="369332"/>
          </a:xfrm>
          <a:prstGeom prst="rect">
            <a:avLst/>
          </a:prstGeom>
          <a:noFill/>
        </p:spPr>
        <p:txBody>
          <a:bodyPr wrap="none" lIns="91420" tIns="45710" rIns="91420" bIns="45710" rtlCol="0">
            <a:spAutoFit/>
          </a:bodyPr>
          <a:lstStyle/>
          <a:p>
            <a:r>
              <a:rPr lang="en-US" dirty="0" smtClean="0"/>
              <a:t>(c)</a:t>
            </a:r>
            <a:endParaRPr lang="en-US" dirty="0"/>
          </a:p>
        </p:txBody>
      </p:sp>
      <p:sp>
        <p:nvSpPr>
          <p:cNvPr id="14" name="TextBox 13"/>
          <p:cNvSpPr txBox="1"/>
          <p:nvPr/>
        </p:nvSpPr>
        <p:spPr>
          <a:xfrm>
            <a:off x="3429000" y="5029200"/>
            <a:ext cx="441146" cy="369332"/>
          </a:xfrm>
          <a:prstGeom prst="rect">
            <a:avLst/>
          </a:prstGeom>
          <a:noFill/>
        </p:spPr>
        <p:txBody>
          <a:bodyPr wrap="none" lIns="91420" tIns="45710" rIns="91420" bIns="45710" rtlCol="0">
            <a:spAutoFit/>
          </a:bodyPr>
          <a:lstStyle/>
          <a:p>
            <a:r>
              <a:rPr lang="en-US" dirty="0" smtClean="0"/>
              <a:t>(e)</a:t>
            </a:r>
            <a:endParaRPr lang="en-US" dirty="0"/>
          </a:p>
        </p:txBody>
      </p:sp>
      <p:sp>
        <p:nvSpPr>
          <p:cNvPr id="15" name="TextBox 14"/>
          <p:cNvSpPr txBox="1"/>
          <p:nvPr/>
        </p:nvSpPr>
        <p:spPr>
          <a:xfrm>
            <a:off x="3429000" y="3897868"/>
            <a:ext cx="447558" cy="369332"/>
          </a:xfrm>
          <a:prstGeom prst="rect">
            <a:avLst/>
          </a:prstGeom>
          <a:noFill/>
        </p:spPr>
        <p:txBody>
          <a:bodyPr wrap="none" lIns="91420" tIns="45710" rIns="91420" bIns="45710" rtlCol="0">
            <a:spAutoFit/>
          </a:bodyPr>
          <a:lstStyle/>
          <a:p>
            <a:r>
              <a:rPr lang="en-US" dirty="0" smtClean="0"/>
              <a:t>(d)</a:t>
            </a:r>
            <a:endParaRPr lang="en-US" dirty="0"/>
          </a:p>
        </p:txBody>
      </p:sp>
      <p:sp>
        <p:nvSpPr>
          <p:cNvPr id="16" name="TextBox 15"/>
          <p:cNvSpPr txBox="1"/>
          <p:nvPr/>
        </p:nvSpPr>
        <p:spPr>
          <a:xfrm>
            <a:off x="3429001" y="6019800"/>
            <a:ext cx="399661" cy="369312"/>
          </a:xfrm>
          <a:prstGeom prst="rect">
            <a:avLst/>
          </a:prstGeom>
          <a:noFill/>
        </p:spPr>
        <p:txBody>
          <a:bodyPr wrap="square" lIns="91420" tIns="45710" rIns="91420" bIns="45710" rtlCol="0">
            <a:spAutoFit/>
          </a:bodyPr>
          <a:lstStyle/>
          <a:p>
            <a:r>
              <a:rPr lang="en-US" dirty="0" smtClean="0"/>
              <a:t>(f)</a:t>
            </a:r>
            <a:endParaRPr lang="en-US" dirty="0"/>
          </a:p>
        </p:txBody>
      </p:sp>
      <p:sp>
        <p:nvSpPr>
          <p:cNvPr id="20" name="Slide Number Placeholder 19"/>
          <p:cNvSpPr>
            <a:spLocks noGrp="1"/>
          </p:cNvSpPr>
          <p:nvPr>
            <p:ph type="sldNum" sz="quarter" idx="12"/>
          </p:nvPr>
        </p:nvSpPr>
        <p:spPr/>
        <p:txBody>
          <a:bodyPr/>
          <a:lstStyle/>
          <a:p>
            <a:fld id="{DF5EA597-D671-40E4-B0A9-DB87D029A054}"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descr="http://www.star.nesdis.noaa.gov/smcd/spb/wyu/OMPS/Profile/V8/TS.tropics-90w0.OMPS.NOAA1819_cha4to6_InitR.png"/>
          <p:cNvPicPr>
            <a:picLocks noChangeAspect="1" noChangeArrowheads="1"/>
          </p:cNvPicPr>
          <p:nvPr/>
        </p:nvPicPr>
        <p:blipFill>
          <a:blip r:embed="rId3" cstate="print"/>
          <a:srcRect/>
          <a:stretch>
            <a:fillRect/>
          </a:stretch>
        </p:blipFill>
        <p:spPr bwMode="auto">
          <a:xfrm>
            <a:off x="0" y="3524250"/>
            <a:ext cx="4286250" cy="3333750"/>
          </a:xfrm>
          <a:prstGeom prst="rect">
            <a:avLst/>
          </a:prstGeom>
          <a:noFill/>
        </p:spPr>
      </p:pic>
      <p:pic>
        <p:nvPicPr>
          <p:cNvPr id="51204" name="Picture 4" descr="http://www.star.nesdis.noaa.gov/smcd/spb/wyu/OMPS/Profile/V8/TS.tropics-90w0.OMPS.NOAA1819_cha7to9_InitR.png"/>
          <p:cNvPicPr>
            <a:picLocks noChangeAspect="1" noChangeArrowheads="1"/>
          </p:cNvPicPr>
          <p:nvPr/>
        </p:nvPicPr>
        <p:blipFill>
          <a:blip r:embed="rId4" cstate="print"/>
          <a:srcRect/>
          <a:stretch>
            <a:fillRect/>
          </a:stretch>
        </p:blipFill>
        <p:spPr bwMode="auto">
          <a:xfrm>
            <a:off x="4724400" y="304800"/>
            <a:ext cx="4286250" cy="3333750"/>
          </a:xfrm>
          <a:prstGeom prst="rect">
            <a:avLst/>
          </a:prstGeom>
          <a:noFill/>
        </p:spPr>
      </p:pic>
      <p:pic>
        <p:nvPicPr>
          <p:cNvPr id="51202" name="Picture 2" descr="http://www.star.nesdis.noaa.gov/smcd/spb/wyu/OMPS/Profile/V8/TS.tropics-90w0.OMPS.NOAA1819_cha1to3_InitR.png"/>
          <p:cNvPicPr>
            <a:picLocks noChangeAspect="1" noChangeArrowheads="1"/>
          </p:cNvPicPr>
          <p:nvPr/>
        </p:nvPicPr>
        <p:blipFill>
          <a:blip r:embed="rId5" cstate="print"/>
          <a:srcRect/>
          <a:stretch>
            <a:fillRect/>
          </a:stretch>
        </p:blipFill>
        <p:spPr bwMode="auto">
          <a:xfrm>
            <a:off x="0" y="247650"/>
            <a:ext cx="4286250" cy="3333750"/>
          </a:xfrm>
          <a:prstGeom prst="rect">
            <a:avLst/>
          </a:prstGeom>
          <a:noFill/>
        </p:spPr>
      </p:pic>
      <p:sp>
        <p:nvSpPr>
          <p:cNvPr id="2" name="Title 1"/>
          <p:cNvSpPr>
            <a:spLocks noGrp="1"/>
          </p:cNvSpPr>
          <p:nvPr>
            <p:ph type="ctrTitle"/>
          </p:nvPr>
        </p:nvSpPr>
        <p:spPr>
          <a:xfrm>
            <a:off x="381000" y="0"/>
            <a:ext cx="8458200" cy="381000"/>
          </a:xfrm>
        </p:spPr>
        <p:txBody>
          <a:bodyPr>
            <a:noAutofit/>
          </a:bodyPr>
          <a:lstStyle/>
          <a:p>
            <a:r>
              <a:rPr lang="en-US" sz="2000" dirty="0" smtClean="0"/>
              <a:t>Time series of initial V8PRO residuals for OMPS NP February through December</a:t>
            </a:r>
            <a:endParaRPr lang="en-US" sz="2000" dirty="0"/>
          </a:p>
        </p:txBody>
      </p:sp>
      <p:sp>
        <p:nvSpPr>
          <p:cNvPr id="7" name="TextBox 6"/>
          <p:cNvSpPr txBox="1"/>
          <p:nvPr/>
        </p:nvSpPr>
        <p:spPr>
          <a:xfrm>
            <a:off x="4800600" y="3429001"/>
            <a:ext cx="4191000" cy="3108523"/>
          </a:xfrm>
          <a:prstGeom prst="rect">
            <a:avLst/>
          </a:prstGeom>
          <a:noFill/>
        </p:spPr>
        <p:txBody>
          <a:bodyPr wrap="square" lIns="91420" tIns="45710" rIns="91420" bIns="45710" rtlCol="0">
            <a:spAutoFit/>
          </a:bodyPr>
          <a:lstStyle/>
          <a:p>
            <a:r>
              <a:rPr lang="en-US" sz="1400" dirty="0" smtClean="0">
                <a:latin typeface="Times New Roman" pitchFamily="18" charset="0"/>
                <a:cs typeface="Times New Roman" pitchFamily="18" charset="0"/>
              </a:rPr>
              <a:t>The nine figures show the initial measurement residuals for profile wavelengths [252, 274, 283, 288, 292, 298, 302, 306 and 313 nm, (a) to (</a:t>
            </a:r>
            <a:r>
              <a:rPr lang="en-US" sz="1400" dirty="0" err="1"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 in order, respectively] for the V8PRO product from </a:t>
            </a:r>
            <a:r>
              <a:rPr lang="en-US" sz="1400" b="1" dirty="0" smtClean="0">
                <a:solidFill>
                  <a:srgbClr val="FF0000"/>
                </a:solidFill>
                <a:latin typeface="Times New Roman" pitchFamily="18" charset="0"/>
                <a:cs typeface="Times New Roman" pitchFamily="18" charset="0"/>
              </a:rPr>
              <a:t>OMPS</a:t>
            </a:r>
            <a:r>
              <a:rPr lang="en-US" sz="1400" dirty="0" smtClean="0">
                <a:latin typeface="Times New Roman" pitchFamily="18" charset="0"/>
                <a:cs typeface="Times New Roman" pitchFamily="18" charset="0"/>
              </a:rPr>
              <a:t> compared to the same product for the operational </a:t>
            </a:r>
            <a:r>
              <a:rPr lang="en-US" sz="1400" b="1" dirty="0" smtClean="0">
                <a:latin typeface="Times New Roman" pitchFamily="18" charset="0"/>
                <a:cs typeface="Times New Roman" pitchFamily="18" charset="0"/>
              </a:rPr>
              <a:t>NOAA-18</a:t>
            </a:r>
            <a:r>
              <a:rPr lang="en-US" sz="1400" dirty="0" smtClean="0">
                <a:latin typeface="Times New Roman" pitchFamily="18" charset="0"/>
                <a:cs typeface="Times New Roman" pitchFamily="18" charset="0"/>
              </a:rPr>
              <a:t> and </a:t>
            </a:r>
            <a:r>
              <a:rPr lang="en-US" sz="1400" b="1" dirty="0" smtClean="0">
                <a:solidFill>
                  <a:srgbClr val="575DD3"/>
                </a:solidFill>
                <a:latin typeface="Times New Roman" pitchFamily="18" charset="0"/>
                <a:cs typeface="Times New Roman" pitchFamily="18" charset="0"/>
              </a:rPr>
              <a:t>NOAA-19</a:t>
            </a:r>
            <a:r>
              <a:rPr lang="en-US" sz="1400" dirty="0" smtClean="0">
                <a:latin typeface="Times New Roman" pitchFamily="18" charset="0"/>
                <a:cs typeface="Times New Roman" pitchFamily="18" charset="0"/>
              </a:rPr>
              <a:t> SBUV/2 for the equatorial daily zonal means (20N to 20S) with 0-90W removed to avoid the South Atlantic Anomaly. The residuals are in N-values (1 N ~ 2.3%). The time period is 2012(Feb to Dec for OMPS). Notice that the shorter wavelengths’ residuals for OMPS, have maintained their offsets allowing for the large shifts taking place in August when the new solar came into use with the OMPS V8Pro, and February when new darks were implemented.</a:t>
            </a:r>
          </a:p>
        </p:txBody>
      </p:sp>
      <p:sp>
        <p:nvSpPr>
          <p:cNvPr id="8" name="TextBox 7"/>
          <p:cNvSpPr txBox="1"/>
          <p:nvPr/>
        </p:nvSpPr>
        <p:spPr>
          <a:xfrm>
            <a:off x="3429000" y="1600200"/>
            <a:ext cx="447558" cy="369332"/>
          </a:xfrm>
          <a:prstGeom prst="rect">
            <a:avLst/>
          </a:prstGeom>
          <a:noFill/>
        </p:spPr>
        <p:txBody>
          <a:bodyPr wrap="none" lIns="91420" tIns="45710" rIns="91420" bIns="45710" rtlCol="0">
            <a:spAutoFit/>
          </a:bodyPr>
          <a:lstStyle/>
          <a:p>
            <a:r>
              <a:rPr lang="en-US" dirty="0" smtClean="0"/>
              <a:t>(b)</a:t>
            </a:r>
            <a:endParaRPr lang="en-US" dirty="0"/>
          </a:p>
        </p:txBody>
      </p:sp>
      <p:sp>
        <p:nvSpPr>
          <p:cNvPr id="9" name="TextBox 8"/>
          <p:cNvSpPr txBox="1"/>
          <p:nvPr/>
        </p:nvSpPr>
        <p:spPr>
          <a:xfrm>
            <a:off x="3429000" y="697468"/>
            <a:ext cx="436338" cy="369332"/>
          </a:xfrm>
          <a:prstGeom prst="rect">
            <a:avLst/>
          </a:prstGeom>
          <a:noFill/>
        </p:spPr>
        <p:txBody>
          <a:bodyPr wrap="none" lIns="91420" tIns="45710" rIns="91420" bIns="45710" rtlCol="0">
            <a:spAutoFit/>
          </a:bodyPr>
          <a:lstStyle/>
          <a:p>
            <a:r>
              <a:rPr lang="en-US" dirty="0" smtClean="0"/>
              <a:t>(a)</a:t>
            </a:r>
            <a:endParaRPr lang="en-US" dirty="0"/>
          </a:p>
        </p:txBody>
      </p:sp>
      <p:sp>
        <p:nvSpPr>
          <p:cNvPr id="10" name="TextBox 9"/>
          <p:cNvSpPr txBox="1"/>
          <p:nvPr/>
        </p:nvSpPr>
        <p:spPr>
          <a:xfrm>
            <a:off x="3429000" y="2743200"/>
            <a:ext cx="423514" cy="369332"/>
          </a:xfrm>
          <a:prstGeom prst="rect">
            <a:avLst/>
          </a:prstGeom>
          <a:noFill/>
        </p:spPr>
        <p:txBody>
          <a:bodyPr wrap="none" lIns="91420" tIns="45710" rIns="91420" bIns="45710" rtlCol="0">
            <a:spAutoFit/>
          </a:bodyPr>
          <a:lstStyle/>
          <a:p>
            <a:r>
              <a:rPr lang="en-US" dirty="0" smtClean="0"/>
              <a:t>(c)</a:t>
            </a:r>
            <a:endParaRPr lang="en-US" dirty="0"/>
          </a:p>
        </p:txBody>
      </p:sp>
      <p:sp>
        <p:nvSpPr>
          <p:cNvPr id="11" name="TextBox 10"/>
          <p:cNvSpPr txBox="1"/>
          <p:nvPr/>
        </p:nvSpPr>
        <p:spPr>
          <a:xfrm>
            <a:off x="3429000" y="4800600"/>
            <a:ext cx="441146" cy="369332"/>
          </a:xfrm>
          <a:prstGeom prst="rect">
            <a:avLst/>
          </a:prstGeom>
          <a:noFill/>
        </p:spPr>
        <p:txBody>
          <a:bodyPr wrap="none" lIns="91420" tIns="45710" rIns="91420" bIns="45710" rtlCol="0">
            <a:spAutoFit/>
          </a:bodyPr>
          <a:lstStyle/>
          <a:p>
            <a:r>
              <a:rPr lang="en-US" dirty="0" smtClean="0"/>
              <a:t>(e)</a:t>
            </a:r>
            <a:endParaRPr lang="en-US" dirty="0"/>
          </a:p>
        </p:txBody>
      </p:sp>
      <p:sp>
        <p:nvSpPr>
          <p:cNvPr id="12" name="TextBox 11"/>
          <p:cNvSpPr txBox="1"/>
          <p:nvPr/>
        </p:nvSpPr>
        <p:spPr>
          <a:xfrm>
            <a:off x="3429000" y="3733800"/>
            <a:ext cx="447558" cy="369332"/>
          </a:xfrm>
          <a:prstGeom prst="rect">
            <a:avLst/>
          </a:prstGeom>
          <a:noFill/>
        </p:spPr>
        <p:txBody>
          <a:bodyPr wrap="none" lIns="91420" tIns="45710" rIns="91420" bIns="45710" rtlCol="0">
            <a:spAutoFit/>
          </a:bodyPr>
          <a:lstStyle/>
          <a:p>
            <a:r>
              <a:rPr lang="en-US" dirty="0" smtClean="0"/>
              <a:t>(d)</a:t>
            </a:r>
            <a:endParaRPr lang="en-US" dirty="0"/>
          </a:p>
        </p:txBody>
      </p:sp>
      <p:sp>
        <p:nvSpPr>
          <p:cNvPr id="13" name="TextBox 12"/>
          <p:cNvSpPr txBox="1"/>
          <p:nvPr/>
        </p:nvSpPr>
        <p:spPr>
          <a:xfrm>
            <a:off x="7924801" y="685800"/>
            <a:ext cx="435889" cy="369332"/>
          </a:xfrm>
          <a:prstGeom prst="rect">
            <a:avLst/>
          </a:prstGeom>
          <a:noFill/>
        </p:spPr>
        <p:txBody>
          <a:bodyPr wrap="none" lIns="91420" tIns="45710" rIns="91420" bIns="45710" rtlCol="0">
            <a:spAutoFit/>
          </a:bodyPr>
          <a:lstStyle/>
          <a:p>
            <a:r>
              <a:rPr lang="en-US" dirty="0" smtClean="0"/>
              <a:t>(g)</a:t>
            </a:r>
            <a:endParaRPr lang="en-US" dirty="0"/>
          </a:p>
        </p:txBody>
      </p:sp>
      <p:sp>
        <p:nvSpPr>
          <p:cNvPr id="14" name="TextBox 13"/>
          <p:cNvSpPr txBox="1"/>
          <p:nvPr/>
        </p:nvSpPr>
        <p:spPr>
          <a:xfrm>
            <a:off x="3429001" y="5943600"/>
            <a:ext cx="399661" cy="369332"/>
          </a:xfrm>
          <a:prstGeom prst="rect">
            <a:avLst/>
          </a:prstGeom>
          <a:noFill/>
        </p:spPr>
        <p:txBody>
          <a:bodyPr wrap="none" lIns="91420" tIns="45710" rIns="91420" bIns="45710" rtlCol="0">
            <a:spAutoFit/>
          </a:bodyPr>
          <a:lstStyle/>
          <a:p>
            <a:r>
              <a:rPr lang="en-US" dirty="0" smtClean="0"/>
              <a:t>(f)</a:t>
            </a:r>
            <a:endParaRPr lang="en-US" dirty="0"/>
          </a:p>
        </p:txBody>
      </p:sp>
      <p:sp>
        <p:nvSpPr>
          <p:cNvPr id="15" name="TextBox 14"/>
          <p:cNvSpPr txBox="1"/>
          <p:nvPr/>
        </p:nvSpPr>
        <p:spPr>
          <a:xfrm>
            <a:off x="7924800" y="2831068"/>
            <a:ext cx="378630" cy="369332"/>
          </a:xfrm>
          <a:prstGeom prst="rect">
            <a:avLst/>
          </a:prstGeom>
          <a:noFill/>
        </p:spPr>
        <p:txBody>
          <a:bodyPr wrap="none" lIns="91420" tIns="45710" rIns="91420" bIns="45710" rtlCol="0">
            <a:spAutoFit/>
          </a:bodyPr>
          <a:lstStyle/>
          <a:p>
            <a:r>
              <a:rPr lang="en-US" dirty="0" smtClean="0"/>
              <a:t>(</a:t>
            </a:r>
            <a:r>
              <a:rPr lang="en-US" dirty="0" err="1" smtClean="0"/>
              <a:t>i</a:t>
            </a:r>
            <a:r>
              <a:rPr lang="en-US" dirty="0" smtClean="0"/>
              <a:t>)</a:t>
            </a:r>
            <a:endParaRPr lang="en-US" dirty="0"/>
          </a:p>
        </p:txBody>
      </p:sp>
      <p:sp>
        <p:nvSpPr>
          <p:cNvPr id="16" name="TextBox 15"/>
          <p:cNvSpPr txBox="1"/>
          <p:nvPr/>
        </p:nvSpPr>
        <p:spPr>
          <a:xfrm>
            <a:off x="7924800" y="1752600"/>
            <a:ext cx="447558" cy="369332"/>
          </a:xfrm>
          <a:prstGeom prst="rect">
            <a:avLst/>
          </a:prstGeom>
          <a:noFill/>
        </p:spPr>
        <p:txBody>
          <a:bodyPr wrap="none" lIns="91420" tIns="45710" rIns="91420" bIns="45710" rtlCol="0">
            <a:spAutoFit/>
          </a:bodyPr>
          <a:lstStyle/>
          <a:p>
            <a:r>
              <a:rPr lang="en-US" dirty="0" smtClean="0"/>
              <a:t>(h)</a:t>
            </a:r>
            <a:endParaRPr lang="en-US" dirty="0"/>
          </a:p>
        </p:txBody>
      </p:sp>
      <p:sp>
        <p:nvSpPr>
          <p:cNvPr id="18" name="Rectangle 17"/>
          <p:cNvSpPr/>
          <p:nvPr/>
        </p:nvSpPr>
        <p:spPr>
          <a:xfrm>
            <a:off x="4648200" y="6472535"/>
            <a:ext cx="4572000" cy="461645"/>
          </a:xfrm>
          <a:prstGeom prst="rect">
            <a:avLst/>
          </a:prstGeom>
        </p:spPr>
        <p:txBody>
          <a:bodyPr wrap="square" lIns="91420" tIns="45710" rIns="91420" bIns="45710">
            <a:spAutoFit/>
          </a:bodyPr>
          <a:lstStyle/>
          <a:p>
            <a:r>
              <a:rPr lang="en-US" sz="1200" dirty="0" smtClean="0"/>
              <a:t>www.star.nesdis.noaa.gov/icvs/PROD/proOMPSbeta.O3PRO_V8.php</a:t>
            </a:r>
          </a:p>
          <a:p>
            <a:r>
              <a:rPr lang="en-US" sz="1200" dirty="0" smtClean="0"/>
              <a:t>W. Yu, ERT.</a:t>
            </a:r>
            <a:endParaRPr lang="en-US" sz="1200" dirty="0"/>
          </a:p>
        </p:txBody>
      </p:sp>
      <p:sp>
        <p:nvSpPr>
          <p:cNvPr id="17" name="Slide Number Placeholder 16"/>
          <p:cNvSpPr>
            <a:spLocks noGrp="1"/>
          </p:cNvSpPr>
          <p:nvPr>
            <p:ph type="sldNum" sz="quarter" idx="12"/>
          </p:nvPr>
        </p:nvSpPr>
        <p:spPr/>
        <p:txBody>
          <a:bodyPr/>
          <a:lstStyle/>
          <a:p>
            <a:fld id="{DF5EA597-D671-40E4-B0A9-DB87D029A05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fontScale="90000"/>
          </a:bodyPr>
          <a:lstStyle/>
          <a:p>
            <a:r>
              <a:rPr lang="en-US" dirty="0" smtClean="0"/>
              <a:t>Well-matched Orbits for May 16, 2012</a:t>
            </a:r>
            <a:endParaRPr lang="en-US" dirty="0"/>
          </a:p>
        </p:txBody>
      </p:sp>
      <p:pic>
        <p:nvPicPr>
          <p:cNvPr id="3074" name="Picture 2"/>
          <p:cNvPicPr>
            <a:picLocks noChangeArrowheads="1"/>
          </p:cNvPicPr>
          <p:nvPr/>
        </p:nvPicPr>
        <p:blipFill>
          <a:blip r:embed="rId2" cstate="print"/>
          <a:srcRect/>
          <a:stretch>
            <a:fillRect/>
          </a:stretch>
        </p:blipFill>
        <p:spPr bwMode="auto">
          <a:xfrm>
            <a:off x="592456" y="914400"/>
            <a:ext cx="7789545" cy="5715000"/>
          </a:xfrm>
          <a:prstGeom prst="rect">
            <a:avLst/>
          </a:prstGeom>
          <a:noFill/>
          <a:ln w="9525">
            <a:noFill/>
            <a:miter lim="800000"/>
            <a:headEnd/>
            <a:tailEnd/>
          </a:ln>
        </p:spPr>
      </p:pic>
      <p:sp>
        <p:nvSpPr>
          <p:cNvPr id="5" name="TextBox 4"/>
          <p:cNvSpPr txBox="1"/>
          <p:nvPr/>
        </p:nvSpPr>
        <p:spPr>
          <a:xfrm>
            <a:off x="3276600" y="1981201"/>
            <a:ext cx="4419600" cy="4031853"/>
          </a:xfrm>
          <a:prstGeom prst="rect">
            <a:avLst/>
          </a:prstGeom>
          <a:noFill/>
        </p:spPr>
        <p:txBody>
          <a:bodyPr wrap="square" lIns="91420" tIns="45710" rIns="91420" bIns="45710" rtlCol="0">
            <a:spAutoFit/>
          </a:bodyPr>
          <a:lstStyle/>
          <a:p>
            <a:r>
              <a:rPr lang="en-US" sz="1600" dirty="0" smtClean="0">
                <a:latin typeface="Times New Roman" pitchFamily="18" charset="0"/>
                <a:cs typeface="Times New Roman" pitchFamily="18" charset="0"/>
              </a:rPr>
              <a:t>Map of location for sample formation orbit. The NOAA-19 POES is in a similar orbit as the S-NPP spacecraft (sun-synchronous polar orbit with close to 1:30 PM local time ascending node equator crossing). Approximately every 12 days the two satellites’ orbits align very well in both space and time. The figure to the left shows the measurements locations for a pair of orbits on May 16, 2012 the asterisks are S-NPP OMPS NP FOV locations and the diamonds are NOAA-19 SBUV/2 FOV locations.</a:t>
            </a:r>
          </a:p>
          <a:p>
            <a:r>
              <a:rPr lang="en-US" sz="1600" dirty="0" smtClean="0">
                <a:latin typeface="Times New Roman" pitchFamily="18" charset="0"/>
                <a:cs typeface="Times New Roman" pitchFamily="18" charset="0"/>
              </a:rPr>
              <a:t>Given the large fields-of-view of the two instruments, these matchup orbits provide a good source of comparisons. The near coincidences are exploited in the results presented in the next sets of figures</a:t>
            </a:r>
            <a:r>
              <a:rPr lang="en-US" sz="1400" dirty="0" smtClean="0">
                <a:latin typeface="Times New Roman" pitchFamily="18" charset="0"/>
                <a:cs typeface="Times New Roman" pitchFamily="18" charset="0"/>
              </a:rPr>
              <a:t>.</a:t>
            </a:r>
          </a:p>
        </p:txBody>
      </p:sp>
      <p:sp>
        <p:nvSpPr>
          <p:cNvPr id="6" name="TextBox 5"/>
          <p:cNvSpPr txBox="1"/>
          <p:nvPr/>
        </p:nvSpPr>
        <p:spPr>
          <a:xfrm>
            <a:off x="3540391" y="6248401"/>
            <a:ext cx="2250809" cy="276999"/>
          </a:xfrm>
          <a:prstGeom prst="rect">
            <a:avLst/>
          </a:prstGeom>
          <a:solidFill>
            <a:schemeClr val="bg1"/>
          </a:solidFill>
        </p:spPr>
        <p:txBody>
          <a:bodyPr wrap="none" lIns="0" tIns="0" rIns="0" bIns="0" rtlCol="0">
            <a:spAutoFit/>
          </a:bodyPr>
          <a:lstStyle/>
          <a:p>
            <a:r>
              <a:rPr lang="en-US" dirty="0" smtClean="0"/>
              <a:t>Longitude, Degrees East</a:t>
            </a:r>
            <a:endParaRPr lang="en-US" dirty="0"/>
          </a:p>
        </p:txBody>
      </p:sp>
      <p:sp>
        <p:nvSpPr>
          <p:cNvPr id="7" name="TextBox 6"/>
          <p:cNvSpPr txBox="1"/>
          <p:nvPr/>
        </p:nvSpPr>
        <p:spPr>
          <a:xfrm rot="16200000">
            <a:off x="-377049" y="3425050"/>
            <a:ext cx="2250296" cy="276999"/>
          </a:xfrm>
          <a:prstGeom prst="rect">
            <a:avLst/>
          </a:prstGeom>
          <a:solidFill>
            <a:schemeClr val="bg1"/>
          </a:solidFill>
        </p:spPr>
        <p:txBody>
          <a:bodyPr wrap="none" lIns="0" tIns="0" rIns="0" bIns="0" rtlCol="0">
            <a:spAutoFit/>
          </a:bodyPr>
          <a:lstStyle/>
          <a:p>
            <a:r>
              <a:rPr lang="en-US" dirty="0" smtClean="0"/>
              <a:t>Latitude, Degrees North</a:t>
            </a:r>
            <a:endParaRPr lang="en-US" dirty="0"/>
          </a:p>
        </p:txBody>
      </p:sp>
      <p:sp>
        <p:nvSpPr>
          <p:cNvPr id="8" name="Slide Number Placeholder 7"/>
          <p:cNvSpPr>
            <a:spLocks noGrp="1"/>
          </p:cNvSpPr>
          <p:nvPr>
            <p:ph type="sldNum" sz="quarter" idx="12"/>
          </p:nvPr>
        </p:nvSpPr>
        <p:spPr/>
        <p:txBody>
          <a:bodyPr/>
          <a:lstStyle/>
          <a:p>
            <a:fld id="{DF5EA597-D671-40E4-B0A9-DB87D029A054}"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334962"/>
          </a:xfrm>
        </p:spPr>
        <p:txBody>
          <a:bodyPr>
            <a:normAutofit fontScale="90000"/>
          </a:bodyPr>
          <a:lstStyle/>
          <a:p>
            <a:r>
              <a:rPr lang="en-US" sz="3600" dirty="0" smtClean="0"/>
              <a:t>Reflectivity Comparisons to INCTO &amp; SBUV/2</a:t>
            </a:r>
            <a:endParaRPr lang="en-US" sz="3600" dirty="0"/>
          </a:p>
        </p:txBody>
      </p:sp>
      <p:sp>
        <p:nvSpPr>
          <p:cNvPr id="4" name="TextBox 3"/>
          <p:cNvSpPr txBox="1"/>
          <p:nvPr/>
        </p:nvSpPr>
        <p:spPr>
          <a:xfrm>
            <a:off x="4648200" y="3505200"/>
            <a:ext cx="4495800" cy="307777"/>
          </a:xfrm>
          <a:prstGeom prst="rect">
            <a:avLst/>
          </a:prstGeom>
          <a:noFill/>
        </p:spPr>
        <p:txBody>
          <a:bodyPr wrap="square" lIns="91420" tIns="45710" rIns="91420" bIns="45710" rtlCol="0">
            <a:spAutoFit/>
          </a:bodyPr>
          <a:lstStyle/>
          <a:p>
            <a:r>
              <a:rPr lang="en-US" sz="1400" dirty="0" smtClean="0">
                <a:latin typeface="Times New Roman" pitchFamily="18" charset="0"/>
                <a:cs typeface="Times New Roman" pitchFamily="18" charset="0"/>
              </a:rPr>
              <a:t>The.</a:t>
            </a:r>
          </a:p>
        </p:txBody>
      </p:sp>
      <p:pic>
        <p:nvPicPr>
          <p:cNvPr id="1027" name="Picture 3"/>
          <p:cNvPicPr>
            <a:picLocks noChangeAspect="1" noChangeArrowheads="1"/>
          </p:cNvPicPr>
          <p:nvPr/>
        </p:nvPicPr>
        <p:blipFill>
          <a:blip r:embed="rId3" cstate="print">
            <a:lum bright="-20000" contrast="40000"/>
          </a:blip>
          <a:srcRect/>
          <a:stretch>
            <a:fillRect/>
          </a:stretch>
        </p:blipFill>
        <p:spPr bwMode="auto">
          <a:xfrm>
            <a:off x="1" y="762000"/>
            <a:ext cx="5753101" cy="6096000"/>
          </a:xfrm>
          <a:prstGeom prst="rect">
            <a:avLst/>
          </a:prstGeom>
          <a:noFill/>
          <a:ln w="9525">
            <a:noFill/>
            <a:miter lim="800000"/>
            <a:headEnd/>
            <a:tailEnd/>
          </a:ln>
        </p:spPr>
      </p:pic>
      <p:sp>
        <p:nvSpPr>
          <p:cNvPr id="5" name="TextBox 4"/>
          <p:cNvSpPr txBox="1"/>
          <p:nvPr/>
        </p:nvSpPr>
        <p:spPr>
          <a:xfrm>
            <a:off x="5562600" y="643890"/>
            <a:ext cx="3429000" cy="6186309"/>
          </a:xfrm>
          <a:prstGeom prst="rect">
            <a:avLst/>
          </a:prstGeom>
          <a:noFill/>
        </p:spPr>
        <p:txBody>
          <a:bodyPr wrap="square" lIns="91420" tIns="45710" rIns="91420" bIns="45710" rtlCol="0">
            <a:spAutoFit/>
          </a:bodyPr>
          <a:lstStyle/>
          <a:p>
            <a:r>
              <a:rPr lang="en-US" dirty="0" smtClean="0">
                <a:latin typeface="Times New Roman" pitchFamily="18" charset="0"/>
                <a:cs typeface="Times New Roman" pitchFamily="18" charset="0"/>
              </a:rPr>
              <a:t>Comparisons of effective reflectivity estimates between IMOPO and the OMPS total ozone first guess product (INCTO) and between IMOPO and the NOAA-19  SBUV/2 processed with the Version 6 ozone profile retrieval algorithm. The data are from a single pair of orbits on May 16, 2012 where the two satellites are flying in formation (orbital tracks within 50 KM and sensing times with 10 minutes). The OMPS Nadir Profiler values are shown with asterisks (*), the OMPS Nadir Mapper values are shown with plus signs (+) and the SBUV/2 are shown with diamonds (&lt;&gt;). A significant number of the OMPS Nadir Profilers retrievals produce fill values because of Error Codes incorrectly set to 20.</a:t>
            </a:r>
          </a:p>
        </p:txBody>
      </p:sp>
      <p:sp>
        <p:nvSpPr>
          <p:cNvPr id="6" name="TextBox 5"/>
          <p:cNvSpPr txBox="1"/>
          <p:nvPr/>
        </p:nvSpPr>
        <p:spPr>
          <a:xfrm>
            <a:off x="1814950" y="6351760"/>
            <a:ext cx="2250296" cy="276999"/>
          </a:xfrm>
          <a:prstGeom prst="rect">
            <a:avLst/>
          </a:prstGeom>
          <a:solidFill>
            <a:schemeClr val="bg1"/>
          </a:solidFill>
        </p:spPr>
        <p:txBody>
          <a:bodyPr wrap="none" lIns="0" tIns="0" rIns="0" bIns="0" rtlCol="0">
            <a:spAutoFit/>
          </a:bodyPr>
          <a:lstStyle/>
          <a:p>
            <a:r>
              <a:rPr lang="en-US" dirty="0" smtClean="0"/>
              <a:t>Latitude, Degrees North</a:t>
            </a:r>
            <a:endParaRPr lang="en-US" dirty="0"/>
          </a:p>
        </p:txBody>
      </p:sp>
      <p:sp>
        <p:nvSpPr>
          <p:cNvPr id="7" name="TextBox 6"/>
          <p:cNvSpPr txBox="1"/>
          <p:nvPr/>
        </p:nvSpPr>
        <p:spPr>
          <a:xfrm rot="16200000">
            <a:off x="-936314" y="3298515"/>
            <a:ext cx="2149627" cy="276999"/>
          </a:xfrm>
          <a:prstGeom prst="rect">
            <a:avLst/>
          </a:prstGeom>
          <a:solidFill>
            <a:schemeClr val="bg1"/>
          </a:solidFill>
        </p:spPr>
        <p:txBody>
          <a:bodyPr wrap="none" lIns="0" tIns="0" rIns="0" bIns="0" rtlCol="0">
            <a:spAutoFit/>
          </a:bodyPr>
          <a:lstStyle/>
          <a:p>
            <a:r>
              <a:rPr lang="en-US" dirty="0" smtClean="0"/>
              <a:t>Effective Reflectivity, %</a:t>
            </a:r>
            <a:endParaRPr lang="en-US" dirty="0"/>
          </a:p>
        </p:txBody>
      </p:sp>
      <p:sp>
        <p:nvSpPr>
          <p:cNvPr id="8" name="Slide Number Placeholder 7"/>
          <p:cNvSpPr>
            <a:spLocks noGrp="1"/>
          </p:cNvSpPr>
          <p:nvPr>
            <p:ph type="sldNum" sz="quarter" idx="12"/>
          </p:nvPr>
        </p:nvSpPr>
        <p:spPr/>
        <p:txBody>
          <a:bodyPr/>
          <a:lstStyle/>
          <a:p>
            <a:fld id="{DF5EA597-D671-40E4-B0A9-DB87D029A05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lum bright="-20000" contrast="40000"/>
          </a:blip>
          <a:srcRect/>
          <a:stretch>
            <a:fillRect/>
          </a:stretch>
        </p:blipFill>
        <p:spPr bwMode="auto">
          <a:xfrm>
            <a:off x="76200" y="762000"/>
            <a:ext cx="5715000" cy="5867400"/>
          </a:xfrm>
          <a:prstGeom prst="rect">
            <a:avLst/>
          </a:prstGeom>
          <a:noFill/>
          <a:ln w="9525">
            <a:noFill/>
            <a:miter lim="800000"/>
            <a:headEnd/>
            <a:tailEnd/>
          </a:ln>
        </p:spPr>
      </p:pic>
      <p:sp>
        <p:nvSpPr>
          <p:cNvPr id="7" name="Title 1"/>
          <p:cNvSpPr>
            <a:spLocks noGrp="1"/>
          </p:cNvSpPr>
          <p:nvPr>
            <p:ph type="title"/>
          </p:nvPr>
        </p:nvSpPr>
        <p:spPr>
          <a:xfrm>
            <a:off x="0" y="152400"/>
            <a:ext cx="9144000" cy="334962"/>
          </a:xfrm>
        </p:spPr>
        <p:txBody>
          <a:bodyPr>
            <a:normAutofit fontScale="90000"/>
          </a:bodyPr>
          <a:lstStyle/>
          <a:p>
            <a:r>
              <a:rPr lang="en-US" sz="3600" dirty="0" smtClean="0"/>
              <a:t>Total Ozone Comparisons to INCTO &amp; SBUV/2</a:t>
            </a:r>
            <a:endParaRPr lang="en-US" sz="3600" dirty="0"/>
          </a:p>
        </p:txBody>
      </p:sp>
      <p:sp>
        <p:nvSpPr>
          <p:cNvPr id="8" name="TextBox 7"/>
          <p:cNvSpPr txBox="1"/>
          <p:nvPr/>
        </p:nvSpPr>
        <p:spPr>
          <a:xfrm>
            <a:off x="5715000" y="609600"/>
            <a:ext cx="3429000" cy="6186309"/>
          </a:xfrm>
          <a:prstGeom prst="rect">
            <a:avLst/>
          </a:prstGeom>
          <a:noFill/>
        </p:spPr>
        <p:txBody>
          <a:bodyPr wrap="square" lIns="91420" tIns="45710" rIns="91420" bIns="45710" rtlCol="0">
            <a:spAutoFit/>
          </a:bodyPr>
          <a:lstStyle/>
          <a:p>
            <a:r>
              <a:rPr lang="en-US" dirty="0" smtClean="0">
                <a:latin typeface="Times New Roman" pitchFamily="18" charset="0"/>
                <a:cs typeface="Times New Roman" pitchFamily="18" charset="0"/>
              </a:rPr>
              <a:t>Comparisons of total column ozone estimates between IMOPO and the OMPS total ozone first guess product (INCTO) and between IMOPO and the NOAA-19  SBUV/2 processed with the Version 6 ozone profile retrieval algorithm. The column amounts are the profile totals for the two Version 6 products. The data are from the same pair of orbits on May 16, 2012 used for the previous slide. The OMPS Nadir Profiler values are shown with * (asterisks), the OMPS Nadir Mapper values are shown with + (plus signs) and the SBUV/2 are shown with &lt;&gt; (diamonds). A significant number of the OMPS Nadir Profilers retrievals produce fill values because of Error Codes incorrectly set to 20. </a:t>
            </a:r>
          </a:p>
        </p:txBody>
      </p:sp>
      <p:sp>
        <p:nvSpPr>
          <p:cNvPr id="5" name="TextBox 4"/>
          <p:cNvSpPr txBox="1"/>
          <p:nvPr/>
        </p:nvSpPr>
        <p:spPr>
          <a:xfrm>
            <a:off x="1855959" y="6342707"/>
            <a:ext cx="2250296" cy="276999"/>
          </a:xfrm>
          <a:prstGeom prst="rect">
            <a:avLst/>
          </a:prstGeom>
          <a:solidFill>
            <a:schemeClr val="bg1"/>
          </a:solidFill>
        </p:spPr>
        <p:txBody>
          <a:bodyPr wrap="none" lIns="0" tIns="0" rIns="0" bIns="0" rtlCol="0">
            <a:spAutoFit/>
          </a:bodyPr>
          <a:lstStyle/>
          <a:p>
            <a:r>
              <a:rPr lang="en-US" dirty="0" smtClean="0"/>
              <a:t>Latitude, Degrees North</a:t>
            </a:r>
            <a:endParaRPr lang="en-US" dirty="0"/>
          </a:p>
        </p:txBody>
      </p:sp>
      <p:sp>
        <p:nvSpPr>
          <p:cNvPr id="6" name="TextBox 5"/>
          <p:cNvSpPr txBox="1"/>
          <p:nvPr/>
        </p:nvSpPr>
        <p:spPr>
          <a:xfrm rot="16200000">
            <a:off x="-1001684" y="3287685"/>
            <a:ext cx="2280368" cy="276999"/>
          </a:xfrm>
          <a:prstGeom prst="rect">
            <a:avLst/>
          </a:prstGeom>
          <a:solidFill>
            <a:schemeClr val="bg1"/>
          </a:solidFill>
        </p:spPr>
        <p:txBody>
          <a:bodyPr wrap="none" lIns="0" tIns="0" rIns="0" bIns="0" rtlCol="0">
            <a:spAutoFit/>
          </a:bodyPr>
          <a:lstStyle/>
          <a:p>
            <a:r>
              <a:rPr lang="en-US" dirty="0" smtClean="0"/>
              <a:t>Total Column Ozone, DU</a:t>
            </a:r>
            <a:endParaRPr lang="en-US" dirty="0"/>
          </a:p>
        </p:txBody>
      </p:sp>
      <p:sp>
        <p:nvSpPr>
          <p:cNvPr id="9" name="Slide Number Placeholder 8"/>
          <p:cNvSpPr>
            <a:spLocks noGrp="1"/>
          </p:cNvSpPr>
          <p:nvPr>
            <p:ph type="sldNum" sz="quarter" idx="12"/>
          </p:nvPr>
        </p:nvSpPr>
        <p:spPr/>
        <p:txBody>
          <a:bodyPr/>
          <a:lstStyle/>
          <a:p>
            <a:fld id="{DF5EA597-D671-40E4-B0A9-DB87D029A05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Autofit/>
          </a:bodyPr>
          <a:lstStyle/>
          <a:p>
            <a:r>
              <a:rPr lang="en-US" sz="3200" dirty="0" smtClean="0"/>
              <a:t>Profile Comparisons between OMPS &amp; SBUV/2 V6Pro</a:t>
            </a:r>
            <a:endParaRPr lang="en-US" sz="3200" dirty="0"/>
          </a:p>
        </p:txBody>
      </p:sp>
      <p:sp>
        <p:nvSpPr>
          <p:cNvPr id="4" name="TextBox 3"/>
          <p:cNvSpPr txBox="1"/>
          <p:nvPr/>
        </p:nvSpPr>
        <p:spPr>
          <a:xfrm>
            <a:off x="304800" y="768490"/>
            <a:ext cx="8839200" cy="5632311"/>
          </a:xfrm>
          <a:prstGeom prst="rect">
            <a:avLst/>
          </a:prstGeom>
          <a:noFill/>
        </p:spPr>
        <p:txBody>
          <a:bodyPr wrap="square" lIns="91420" tIns="45710" rIns="91420" bIns="45710" rtlCol="0">
            <a:spAutoFit/>
          </a:bodyPr>
          <a:lstStyle/>
          <a:p>
            <a:r>
              <a:rPr lang="en-US" dirty="0" smtClean="0">
                <a:latin typeface="Times New Roman" pitchFamily="18" charset="0"/>
                <a:cs typeface="Times New Roman" pitchFamily="18" charset="0"/>
              </a:rPr>
              <a:t>The figures on the next </a:t>
            </a:r>
            <a:r>
              <a:rPr lang="en-US" dirty="0" smtClean="0">
                <a:latin typeface="Times New Roman" pitchFamily="18" charset="0"/>
                <a:cs typeface="Times New Roman" pitchFamily="18" charset="0"/>
              </a:rPr>
              <a:t>three slides </a:t>
            </a:r>
            <a:r>
              <a:rPr lang="en-US" dirty="0" smtClean="0">
                <a:latin typeface="Times New Roman" pitchFamily="18" charset="0"/>
                <a:cs typeface="Times New Roman" pitchFamily="18" charset="0"/>
              </a:rPr>
              <a:t>show comparisons of the ozone profile retrievals estimates between IMOPO and the NOAA-19 </a:t>
            </a:r>
            <a:r>
              <a:rPr lang="en-US" dirty="0" smtClean="0">
                <a:latin typeface="Times New Roman" pitchFamily="18" charset="0"/>
                <a:cs typeface="Times New Roman" pitchFamily="18" charset="0"/>
              </a:rPr>
              <a:t>SBUV/2 </a:t>
            </a:r>
            <a:r>
              <a:rPr lang="en-US" dirty="0" smtClean="0">
                <a:latin typeface="Times New Roman" pitchFamily="18" charset="0"/>
                <a:cs typeface="Times New Roman" pitchFamily="18" charset="0"/>
              </a:rPr>
              <a:t>processed with the Version 6 ozone profile retrieval algorithm. The data </a:t>
            </a:r>
            <a:r>
              <a:rPr lang="en-US" dirty="0" smtClean="0">
                <a:latin typeface="Times New Roman" pitchFamily="18" charset="0"/>
                <a:cs typeface="Times New Roman" pitchFamily="18" charset="0"/>
              </a:rPr>
              <a:t>for the first two are </a:t>
            </a:r>
            <a:r>
              <a:rPr lang="en-US" dirty="0" smtClean="0">
                <a:latin typeface="Times New Roman" pitchFamily="18" charset="0"/>
                <a:cs typeface="Times New Roman" pitchFamily="18" charset="0"/>
              </a:rPr>
              <a:t>from another single pair of orbits on May 16, 2012 </a:t>
            </a:r>
            <a:r>
              <a:rPr lang="en-US" dirty="0" smtClean="0">
                <a:latin typeface="Times New Roman" pitchFamily="18" charset="0"/>
                <a:cs typeface="Times New Roman" pitchFamily="18" charset="0"/>
              </a:rPr>
              <a:t>and for the thirds are from March 8, 2013, where </a:t>
            </a:r>
            <a:r>
              <a:rPr lang="en-US" dirty="0" smtClean="0">
                <a:latin typeface="Times New Roman" pitchFamily="18" charset="0"/>
                <a:cs typeface="Times New Roman" pitchFamily="18" charset="0"/>
              </a:rPr>
              <a:t>the two satellites are flying in formation (orbital tracks within 50 KM and sensing times with 10 minutes</a:t>
            </a:r>
            <a:r>
              <a:rPr lang="en-US" dirty="0" smtClean="0">
                <a:latin typeface="Times New Roman" pitchFamily="18" charset="0"/>
                <a:cs typeface="Times New Roman" pitchFamily="18" charset="0"/>
              </a:rPr>
              <a:t>) and</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first and third slides compare the </a:t>
            </a:r>
            <a:r>
              <a:rPr lang="en-US" dirty="0" smtClean="0">
                <a:latin typeface="Times New Roman" pitchFamily="18" charset="0"/>
                <a:cs typeface="Times New Roman" pitchFamily="18" charset="0"/>
              </a:rPr>
              <a:t>ozone profile retrievals in 12 pressure layers in Dobson Units versus Latitude. The 12 layers are defined by the following 13 layer boundaries:</a:t>
            </a:r>
          </a:p>
          <a:p>
            <a:r>
              <a:rPr lang="en-US" dirty="0" smtClean="0">
                <a:latin typeface="Times New Roman" pitchFamily="18" charset="0"/>
                <a:cs typeface="Times New Roman" pitchFamily="18" charset="0"/>
              </a:rPr>
              <a:t>  [0.0,0.247,0.495,0.99,1.98,3.96,7.92,15.8,31.7,63.3,127.0,253.0,1013]  </a:t>
            </a:r>
            <a:r>
              <a:rPr lang="en-US" dirty="0" err="1" smtClean="0">
                <a:latin typeface="Times New Roman" pitchFamily="18" charset="0"/>
                <a:cs typeface="Times New Roman" pitchFamily="18" charset="0"/>
              </a:rPr>
              <a:t>hPa</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The top three layers’ results are in the top row with the topmost layer on the upper left. The lowest layer’s results are in the figure on the bottom right. </a:t>
            </a:r>
            <a:r>
              <a:rPr lang="en-US" dirty="0" smtClean="0">
                <a:solidFill>
                  <a:srgbClr val="FF00FF"/>
                </a:solidFill>
                <a:latin typeface="Times New Roman" pitchFamily="18" charset="0"/>
                <a:cs typeface="Times New Roman" pitchFamily="18" charset="0"/>
              </a:rPr>
              <a:t>The OMPS Nadir Profiler values are in Pink </a:t>
            </a:r>
            <a:r>
              <a:rPr lang="en-US" dirty="0" smtClean="0">
                <a:latin typeface="Times New Roman" pitchFamily="18" charset="0"/>
                <a:cs typeface="Times New Roman" pitchFamily="18" charset="0"/>
              </a:rPr>
              <a:t>and the </a:t>
            </a:r>
            <a:r>
              <a:rPr lang="en-US" b="1" dirty="0" smtClean="0">
                <a:latin typeface="Times New Roman" pitchFamily="18" charset="0"/>
                <a:cs typeface="Times New Roman" pitchFamily="18" charset="0"/>
              </a:rPr>
              <a:t>SBUV/2 are shown in Black</a:t>
            </a:r>
            <a:r>
              <a:rPr lang="en-US" dirty="0" smtClean="0">
                <a:latin typeface="Times New Roman" pitchFamily="18" charset="0"/>
                <a:cs typeface="Times New Roman" pitchFamily="18" charset="0"/>
              </a:rPr>
              <a:t>. A significant number of the OMPS Nadir Profilers contain fill values because of Error Codes incorrectly set to 20. </a:t>
            </a:r>
          </a:p>
          <a:p>
            <a:r>
              <a:rPr lang="en-US" dirty="0" smtClean="0">
                <a:latin typeface="Times New Roman" pitchFamily="18" charset="0"/>
                <a:cs typeface="Times New Roman" pitchFamily="18" charset="0"/>
              </a:rPr>
              <a:t>The second slide shows the results of comparison for the ozone mixing ratios at 19 pressure levels:   [0.3,0.4,0.5,0.7,1.0,1.5,2.0,3.0,4.0,5.0,7.0,10.,15.,20.,30.,40.,50.,70.,100.]  </a:t>
            </a:r>
            <a:r>
              <a:rPr lang="en-US" dirty="0" err="1" smtClean="0">
                <a:latin typeface="Times New Roman" pitchFamily="18" charset="0"/>
                <a:cs typeface="Times New Roman" pitchFamily="18" charset="0"/>
              </a:rPr>
              <a:t>hPa</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The arrangement from top to bottom follows the same convention as for the layers.</a:t>
            </a:r>
          </a:p>
          <a:p>
            <a:r>
              <a:rPr lang="en-US" dirty="0" smtClean="0">
                <a:latin typeface="Times New Roman" pitchFamily="18" charset="0"/>
                <a:cs typeface="Times New Roman" pitchFamily="18" charset="0"/>
              </a:rPr>
              <a:t>The two sets of figures show similar results with general agreement between the retrievals for the two instruments but with the OMPS NP retrieving much smaller values at the top of the profiles. This is probably due to the inaccuracies in the initial calibration of the shorter wavelength channels but could also be symptomatic of stray light in the shorter wavelength channels providing information at those levels.</a:t>
            </a:r>
          </a:p>
        </p:txBody>
      </p:sp>
      <p:sp>
        <p:nvSpPr>
          <p:cNvPr id="5" name="Slide Number Placeholder 4"/>
          <p:cNvSpPr>
            <a:spLocks noGrp="1"/>
          </p:cNvSpPr>
          <p:nvPr>
            <p:ph type="sldNum" sz="quarter" idx="12"/>
          </p:nvPr>
        </p:nvSpPr>
        <p:spPr/>
        <p:txBody>
          <a:bodyPr/>
          <a:lstStyle/>
          <a:p>
            <a:fld id="{DF5EA597-D671-40E4-B0A9-DB87D029A05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200" y="3505200"/>
            <a:ext cx="4495800" cy="307777"/>
          </a:xfrm>
          <a:prstGeom prst="rect">
            <a:avLst/>
          </a:prstGeom>
          <a:noFill/>
        </p:spPr>
        <p:txBody>
          <a:bodyPr wrap="square" lIns="91420" tIns="45710" rIns="91420" bIns="45710" rtlCol="0">
            <a:spAutoFit/>
          </a:bodyPr>
          <a:lstStyle/>
          <a:p>
            <a:r>
              <a:rPr lang="en-US" sz="1400" dirty="0" smtClean="0">
                <a:latin typeface="Times New Roman" pitchFamily="18" charset="0"/>
                <a:cs typeface="Times New Roman" pitchFamily="18" charset="0"/>
              </a:rPr>
              <a:t>The.</a:t>
            </a:r>
          </a:p>
        </p:txBody>
      </p:sp>
      <p:pic>
        <p:nvPicPr>
          <p:cNvPr id="5" name="Picture 4" descr="chasingorb20120516_sbuv_ompsNP_v6profcompare2.png"/>
          <p:cNvPicPr>
            <a:picLocks noChangeAspect="1"/>
          </p:cNvPicPr>
          <p:nvPr/>
        </p:nvPicPr>
        <p:blipFill>
          <a:blip r:embed="rId3" cstate="print"/>
          <a:stretch>
            <a:fillRect/>
          </a:stretch>
        </p:blipFill>
        <p:spPr>
          <a:xfrm>
            <a:off x="0" y="95250"/>
            <a:ext cx="9144000" cy="6667500"/>
          </a:xfrm>
          <a:prstGeom prst="rect">
            <a:avLst/>
          </a:prstGeom>
        </p:spPr>
      </p:pic>
      <p:sp>
        <p:nvSpPr>
          <p:cNvPr id="6" name="Rectangle 5"/>
          <p:cNvSpPr/>
          <p:nvPr/>
        </p:nvSpPr>
        <p:spPr>
          <a:xfrm>
            <a:off x="3612335" y="6564868"/>
            <a:ext cx="2422458" cy="369332"/>
          </a:xfrm>
          <a:prstGeom prst="rect">
            <a:avLst/>
          </a:prstGeom>
          <a:solidFill>
            <a:schemeClr val="bg1"/>
          </a:solidFill>
        </p:spPr>
        <p:txBody>
          <a:bodyPr wrap="none" lIns="91420" tIns="45710" rIns="91420" bIns="45710">
            <a:spAutoFit/>
          </a:bodyPr>
          <a:lstStyle/>
          <a:p>
            <a:r>
              <a:rPr lang="en-US" dirty="0" smtClean="0">
                <a:latin typeface="Times New Roman" pitchFamily="18" charset="0"/>
                <a:cs typeface="Times New Roman" pitchFamily="18" charset="0"/>
              </a:rPr>
              <a:t>Latitude, Degrees North</a:t>
            </a:r>
            <a:endParaRPr lang="en-US" dirty="0"/>
          </a:p>
        </p:txBody>
      </p:sp>
      <p:sp>
        <p:nvSpPr>
          <p:cNvPr id="7" name="Rectangle 6"/>
          <p:cNvSpPr/>
          <p:nvPr/>
        </p:nvSpPr>
        <p:spPr>
          <a:xfrm>
            <a:off x="6324601" y="6550224"/>
            <a:ext cx="1353447" cy="307777"/>
          </a:xfrm>
          <a:prstGeom prst="rect">
            <a:avLst/>
          </a:prstGeom>
        </p:spPr>
        <p:txBody>
          <a:bodyPr wrap="none" lIns="91420" tIns="45710" rIns="91420" bIns="45710">
            <a:spAutoFit/>
          </a:bodyPr>
          <a:lstStyle/>
          <a:p>
            <a:r>
              <a:rPr lang="en-US" sz="1400" dirty="0" smtClean="0"/>
              <a:t>From J. Niu, ERT</a:t>
            </a:r>
            <a:endParaRPr lang="en-US" sz="1400" dirty="0"/>
          </a:p>
        </p:txBody>
      </p:sp>
      <p:sp>
        <p:nvSpPr>
          <p:cNvPr id="8" name="Slide Number Placeholder 7"/>
          <p:cNvSpPr>
            <a:spLocks noGrp="1"/>
          </p:cNvSpPr>
          <p:nvPr>
            <p:ph type="sldNum" sz="quarter" idx="12"/>
          </p:nvPr>
        </p:nvSpPr>
        <p:spPr/>
        <p:txBody>
          <a:bodyPr/>
          <a:lstStyle/>
          <a:p>
            <a:fld id="{DF5EA597-D671-40E4-B0A9-DB87D029A054}"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200" y="3505200"/>
            <a:ext cx="4495800" cy="307777"/>
          </a:xfrm>
          <a:prstGeom prst="rect">
            <a:avLst/>
          </a:prstGeom>
          <a:noFill/>
        </p:spPr>
        <p:txBody>
          <a:bodyPr wrap="square" lIns="91420" tIns="45710" rIns="91420" bIns="45710" rtlCol="0">
            <a:spAutoFit/>
          </a:bodyPr>
          <a:lstStyle/>
          <a:p>
            <a:r>
              <a:rPr lang="en-US" sz="1400" dirty="0" smtClean="0">
                <a:latin typeface="Times New Roman" pitchFamily="18" charset="0"/>
                <a:cs typeface="Times New Roman" pitchFamily="18" charset="0"/>
              </a:rPr>
              <a:t>The.</a:t>
            </a:r>
          </a:p>
        </p:txBody>
      </p:sp>
      <p:pic>
        <p:nvPicPr>
          <p:cNvPr id="5" name="Picture 4" descr="fig2-test.png"/>
          <p:cNvPicPr>
            <a:picLocks noChangeAspect="1"/>
          </p:cNvPicPr>
          <p:nvPr/>
        </p:nvPicPr>
        <p:blipFill>
          <a:blip r:embed="rId3" cstate="print"/>
          <a:stretch>
            <a:fillRect/>
          </a:stretch>
        </p:blipFill>
        <p:spPr>
          <a:xfrm>
            <a:off x="228600" y="0"/>
            <a:ext cx="8915400" cy="6858000"/>
          </a:xfrm>
          <a:prstGeom prst="rect">
            <a:avLst/>
          </a:prstGeom>
        </p:spPr>
      </p:pic>
      <p:sp>
        <p:nvSpPr>
          <p:cNvPr id="6" name="Rectangle 5"/>
          <p:cNvSpPr/>
          <p:nvPr/>
        </p:nvSpPr>
        <p:spPr>
          <a:xfrm>
            <a:off x="7391400" y="6248400"/>
            <a:ext cx="1689886" cy="369332"/>
          </a:xfrm>
          <a:prstGeom prst="rect">
            <a:avLst/>
          </a:prstGeom>
        </p:spPr>
        <p:txBody>
          <a:bodyPr wrap="none" lIns="91420" tIns="45710" rIns="91420" bIns="45710">
            <a:spAutoFit/>
          </a:bodyPr>
          <a:lstStyle/>
          <a:p>
            <a:r>
              <a:rPr lang="en-US" dirty="0" smtClean="0"/>
              <a:t>From J. Niu, ERT</a:t>
            </a:r>
            <a:endParaRPr lang="en-US" dirty="0"/>
          </a:p>
        </p:txBody>
      </p:sp>
      <p:sp>
        <p:nvSpPr>
          <p:cNvPr id="7" name="Slide Number Placeholder 6"/>
          <p:cNvSpPr>
            <a:spLocks noGrp="1"/>
          </p:cNvSpPr>
          <p:nvPr>
            <p:ph type="sldNum" sz="quarter" idx="12"/>
          </p:nvPr>
        </p:nvSpPr>
        <p:spPr/>
        <p:txBody>
          <a:bodyPr/>
          <a:lstStyle/>
          <a:p>
            <a:fld id="{DF5EA597-D671-40E4-B0A9-DB87D029A054}"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chasingorb_20130308_sbuv.v6pro_vs_omps.imopo.png"/>
          <p:cNvPicPr>
            <a:picLocks noChangeAspect="1"/>
          </p:cNvPicPr>
          <p:nvPr/>
        </p:nvPicPr>
        <p:blipFill>
          <a:blip r:embed="rId2" cstate="print">
            <a:lum bright="-20000" contrast="40000"/>
          </a:blip>
          <a:stretch>
            <a:fillRect/>
          </a:stretch>
        </p:blipFill>
        <p:spPr>
          <a:xfrm>
            <a:off x="0" y="25400"/>
            <a:ext cx="9144000" cy="6756400"/>
          </a:xfrm>
          <a:prstGeom prst="rect">
            <a:avLst/>
          </a:prstGeom>
        </p:spPr>
      </p:pic>
      <p:sp>
        <p:nvSpPr>
          <p:cNvPr id="6" name="Rectangle 5"/>
          <p:cNvSpPr/>
          <p:nvPr/>
        </p:nvSpPr>
        <p:spPr>
          <a:xfrm>
            <a:off x="3612335" y="6564868"/>
            <a:ext cx="2422458" cy="369332"/>
          </a:xfrm>
          <a:prstGeom prst="rect">
            <a:avLst/>
          </a:prstGeom>
          <a:solidFill>
            <a:schemeClr val="bg1"/>
          </a:solidFill>
        </p:spPr>
        <p:txBody>
          <a:bodyPr wrap="none" lIns="91420" tIns="45710" rIns="91420" bIns="45710">
            <a:spAutoFit/>
          </a:bodyPr>
          <a:lstStyle/>
          <a:p>
            <a:r>
              <a:rPr lang="en-US" dirty="0" smtClean="0">
                <a:latin typeface="Times New Roman" pitchFamily="18" charset="0"/>
                <a:cs typeface="Times New Roman" pitchFamily="18" charset="0"/>
              </a:rPr>
              <a:t>Latitude, Degrees North</a:t>
            </a:r>
            <a:endParaRPr lang="en-US" dirty="0"/>
          </a:p>
        </p:txBody>
      </p:sp>
      <p:sp>
        <p:nvSpPr>
          <p:cNvPr id="7" name="Rectangle 6"/>
          <p:cNvSpPr/>
          <p:nvPr/>
        </p:nvSpPr>
        <p:spPr>
          <a:xfrm rot="16200000">
            <a:off x="2067066" y="3069333"/>
            <a:ext cx="2178802" cy="369332"/>
          </a:xfrm>
          <a:prstGeom prst="rect">
            <a:avLst/>
          </a:prstGeom>
          <a:solidFill>
            <a:schemeClr val="bg1"/>
          </a:solidFill>
        </p:spPr>
        <p:txBody>
          <a:bodyPr wrap="none" lIns="91420" tIns="45710" rIns="91420" bIns="45710">
            <a:spAutoFit/>
          </a:bodyPr>
          <a:lstStyle/>
          <a:p>
            <a:r>
              <a:rPr lang="en-US" dirty="0" smtClean="0">
                <a:latin typeface="Times New Roman" pitchFamily="18" charset="0"/>
                <a:cs typeface="Times New Roman" pitchFamily="18" charset="0"/>
              </a:rPr>
              <a:t>Ozone, Dobson Units</a:t>
            </a:r>
            <a:endParaRPr lang="en-US" dirty="0"/>
          </a:p>
        </p:txBody>
      </p:sp>
      <p:sp>
        <p:nvSpPr>
          <p:cNvPr id="8" name="Slide Number Placeholder 7"/>
          <p:cNvSpPr>
            <a:spLocks noGrp="1"/>
          </p:cNvSpPr>
          <p:nvPr>
            <p:ph type="sldNum" sz="quarter" idx="12"/>
          </p:nvPr>
        </p:nvSpPr>
        <p:spPr/>
        <p:txBody>
          <a:bodyPr/>
          <a:lstStyle/>
          <a:p>
            <a:fld id="{DF5EA597-D671-40E4-B0A9-DB87D029A054}" type="slidenum">
              <a:rPr lang="en-US" smtClean="0"/>
              <a:pPr/>
              <a:t>39</a:t>
            </a:fld>
            <a:endParaRPr lang="en-US"/>
          </a:p>
        </p:txBody>
      </p:sp>
      <p:sp>
        <p:nvSpPr>
          <p:cNvPr id="9" name="Rectangle 8"/>
          <p:cNvSpPr/>
          <p:nvPr/>
        </p:nvSpPr>
        <p:spPr>
          <a:xfrm>
            <a:off x="3429000" y="2590800"/>
            <a:ext cx="2895600" cy="523200"/>
          </a:xfrm>
          <a:prstGeom prst="rect">
            <a:avLst/>
          </a:prstGeom>
        </p:spPr>
        <p:txBody>
          <a:bodyPr wrap="square" lIns="91420" tIns="45710" rIns="91420" bIns="45710">
            <a:spAutoFit/>
          </a:bodyPr>
          <a:lstStyle/>
          <a:p>
            <a:r>
              <a:rPr lang="en-US" sz="1400" dirty="0" smtClean="0">
                <a:solidFill>
                  <a:srgbClr val="C00000"/>
                </a:solidFill>
                <a:latin typeface="Times New Roman" pitchFamily="18" charset="0"/>
                <a:cs typeface="Times New Roman" pitchFamily="18" charset="0"/>
              </a:rPr>
              <a:t>OMPS Nadir Profiler values in Red </a:t>
            </a:r>
          </a:p>
          <a:p>
            <a:r>
              <a:rPr lang="en-US" sz="1400" b="1" dirty="0" smtClean="0">
                <a:latin typeface="Times New Roman" pitchFamily="18" charset="0"/>
                <a:cs typeface="Times New Roman" pitchFamily="18" charset="0"/>
              </a:rPr>
              <a:t>NOAA-19 SBUV/2 values in Black</a:t>
            </a:r>
            <a:r>
              <a:rPr lang="en-US" sz="1400" dirty="0" smtClean="0">
                <a:latin typeface="Times New Roman" pitchFamily="18" charset="0"/>
                <a:cs typeface="Times New Roman" pitchFamily="18" charset="0"/>
              </a:rPr>
              <a:t>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76200"/>
          <a:ext cx="7924800" cy="6514284"/>
        </p:xfrm>
        <a:graphic>
          <a:graphicData uri="http://schemas.openxmlformats.org/drawingml/2006/table">
            <a:tbl>
              <a:tblPr/>
              <a:tblGrid>
                <a:gridCol w="2652393"/>
                <a:gridCol w="2638516"/>
                <a:gridCol w="2633891"/>
              </a:tblGrid>
              <a:tr h="261600">
                <a:tc gridSpan="3">
                  <a:txBody>
                    <a:bodyPr/>
                    <a:lstStyle/>
                    <a:p>
                      <a:pPr marL="0" marR="0">
                        <a:lnSpc>
                          <a:spcPct val="115000"/>
                        </a:lnSpc>
                        <a:spcBef>
                          <a:spcPts val="0"/>
                        </a:spcBef>
                        <a:spcAft>
                          <a:spcPts val="0"/>
                        </a:spcAft>
                      </a:pPr>
                      <a:r>
                        <a:rPr lang="en-US" sz="1400" b="1" dirty="0">
                          <a:solidFill>
                            <a:srgbClr val="000000"/>
                          </a:solidFill>
                          <a:latin typeface="Times New Roman" pitchFamily="18" charset="0"/>
                          <a:ea typeface="MS Mincho"/>
                          <a:cs typeface="Times New Roman" pitchFamily="18" charset="0"/>
                        </a:rPr>
                        <a:t>Table 4.2.4  -  Ozone Nadir Profile   (</a:t>
                      </a:r>
                      <a:r>
                        <a:rPr lang="en-US" sz="1400" b="1" dirty="0" smtClean="0">
                          <a:solidFill>
                            <a:srgbClr val="000000"/>
                          </a:solidFill>
                          <a:latin typeface="Times New Roman" pitchFamily="18" charset="0"/>
                          <a:ea typeface="MS Mincho"/>
                          <a:cs typeface="Times New Roman" pitchFamily="18" charset="0"/>
                        </a:rPr>
                        <a:t>OMPS-NP) </a:t>
                      </a:r>
                      <a:endParaRPr lang="en-US" sz="20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11771">
                <a:tc>
                  <a:txBody>
                    <a:bodyPr/>
                    <a:lstStyle/>
                    <a:p>
                      <a:pPr marL="0" marR="0">
                        <a:lnSpc>
                          <a:spcPct val="115000"/>
                        </a:lnSpc>
                        <a:spcBef>
                          <a:spcPts val="0"/>
                        </a:spcBef>
                        <a:spcAft>
                          <a:spcPts val="0"/>
                        </a:spcAft>
                      </a:pPr>
                      <a:r>
                        <a:rPr lang="en-US" sz="1100" b="1" dirty="0">
                          <a:solidFill>
                            <a:srgbClr val="000000"/>
                          </a:solidFill>
                          <a:latin typeface="Times New Roman" pitchFamily="18" charset="0"/>
                          <a:ea typeface="MS Mincho"/>
                          <a:cs typeface="Times New Roman" pitchFamily="18" charset="0"/>
                        </a:rPr>
                        <a:t>Attribute </a:t>
                      </a:r>
                      <a:endParaRPr lang="en-US" sz="1100" dirty="0">
                        <a:solidFill>
                          <a:srgbClr val="000000"/>
                        </a:solidFill>
                        <a:latin typeface="Times New Roman" pitchFamily="18" charset="0"/>
                        <a:ea typeface="MS Mincho"/>
                        <a:cs typeface="Times New Roman" pitchFamily="18" charset="0"/>
                      </a:endParaRP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Times New Roman" pitchFamily="18" charset="0"/>
                          <a:ea typeface="MS Mincho"/>
                          <a:cs typeface="Times New Roman" pitchFamily="18" charset="0"/>
                        </a:rPr>
                        <a:t>Threshold </a:t>
                      </a:r>
                      <a:endParaRPr lang="en-US" sz="1100">
                        <a:solidFill>
                          <a:srgbClr val="000000"/>
                        </a:solidFill>
                        <a:latin typeface="Times New Roman" pitchFamily="18" charset="0"/>
                        <a:ea typeface="MS Mincho"/>
                        <a:cs typeface="Times New Roman" pitchFamily="18" charset="0"/>
                      </a:endParaRP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Times New Roman" pitchFamily="18" charset="0"/>
                          <a:ea typeface="MS Mincho"/>
                          <a:cs typeface="Times New Roman" pitchFamily="18" charset="0"/>
                        </a:rPr>
                        <a:t>Objective </a:t>
                      </a:r>
                      <a:endParaRPr lang="en-US" sz="1100">
                        <a:solidFill>
                          <a:srgbClr val="000000"/>
                        </a:solidFill>
                        <a:latin typeface="Times New Roman" pitchFamily="18" charset="0"/>
                        <a:ea typeface="MS Mincho"/>
                        <a:cs typeface="Times New Roman" pitchFamily="18" charset="0"/>
                      </a:endParaRP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87033">
                <a:tc>
                  <a:txBody>
                    <a:bodyPr/>
                    <a:lstStyle/>
                    <a:p>
                      <a:pPr marL="0" marR="0">
                        <a:lnSpc>
                          <a:spcPct val="115000"/>
                        </a:lnSpc>
                        <a:spcBef>
                          <a:spcPts val="0"/>
                        </a:spcBef>
                        <a:spcAft>
                          <a:spcPts val="0"/>
                        </a:spcAft>
                      </a:pPr>
                      <a:r>
                        <a:rPr lang="en-US" sz="1100" b="1" dirty="0">
                          <a:solidFill>
                            <a:srgbClr val="000000"/>
                          </a:solidFill>
                          <a:latin typeface="Times New Roman" pitchFamily="18" charset="0"/>
                          <a:ea typeface="MS Mincho"/>
                          <a:cs typeface="Times New Roman" pitchFamily="18" charset="0"/>
                        </a:rPr>
                        <a:t>Ozone NP Applicable Conditions:</a:t>
                      </a:r>
                      <a:r>
                        <a:rPr lang="en-US" sz="1100" dirty="0">
                          <a:solidFill>
                            <a:srgbClr val="000000"/>
                          </a:solidFill>
                          <a:latin typeface="Times New Roman" pitchFamily="18" charset="0"/>
                          <a:ea typeface="MS Mincho"/>
                          <a:cs typeface="Times New Roman" pitchFamily="18" charset="0"/>
                        </a:rPr>
                        <a:t>   1.  Clear, daytime only  (3)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a. Horizontal Cell Size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250 X 250 km (1)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Times New Roman" pitchFamily="18" charset="0"/>
                          <a:ea typeface="MS Mincho"/>
                          <a:cs typeface="Times New Roman" pitchFamily="18" charset="0"/>
                        </a:rPr>
                        <a:t>50 x 50 km2 </a:t>
                      </a: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408">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b. Vertical Cell Size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5 km reporting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 Below 30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&lt; 25 km)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10 -20 km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Times New Roman" pitchFamily="18" charset="0"/>
                          <a:ea typeface="MS Mincho"/>
                          <a:cs typeface="Times New Roman" pitchFamily="18" charset="0"/>
                        </a:rPr>
                        <a:t>3 km (0 -Th) </a:t>
                      </a: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2. 30 -1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25 -50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7 -10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Times New Roman" pitchFamily="18" charset="0"/>
                          <a:ea typeface="MS Mincho"/>
                          <a:cs typeface="Times New Roman" pitchFamily="18" charset="0"/>
                        </a:rPr>
                        <a:t>1 km (TH -25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3. Above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&gt;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10 -20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Times New Roman" pitchFamily="18" charset="0"/>
                          <a:ea typeface="MS Mincho"/>
                          <a:cs typeface="Times New Roman" pitchFamily="18" charset="0"/>
                        </a:rPr>
                        <a:t>3 km (25 -60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c. Mapping Uncertainty, 1 Sigma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&lt; 25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a:solidFill>
                            <a:srgbClr val="000000"/>
                          </a:solidFill>
                          <a:latin typeface="Times New Roman" pitchFamily="18" charset="0"/>
                          <a:ea typeface="MS Mincho"/>
                          <a:cs typeface="Times New Roman" pitchFamily="18" charset="0"/>
                        </a:rPr>
                        <a:t>5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20408">
                <a:tc>
                  <a:txBody>
                    <a:bodyPr/>
                    <a:lstStyle/>
                    <a:p>
                      <a:pPr marL="0" marR="0">
                        <a:lnSpc>
                          <a:spcPct val="115000"/>
                        </a:lnSpc>
                        <a:spcBef>
                          <a:spcPts val="0"/>
                        </a:spcBef>
                        <a:spcAft>
                          <a:spcPts val="0"/>
                        </a:spcAft>
                      </a:pPr>
                      <a:r>
                        <a:rPr lang="en-US" sz="1100" kern="1200" baseline="0" dirty="0" smtClean="0">
                          <a:solidFill>
                            <a:schemeClr val="tx1"/>
                          </a:solidFill>
                          <a:latin typeface="Times New Roman" pitchFamily="18" charset="0"/>
                          <a:ea typeface="+mn-ea"/>
                          <a:cs typeface="Times New Roman" pitchFamily="18" charset="0"/>
                        </a:rPr>
                        <a:t>d. Measurement Range</a:t>
                      </a:r>
                      <a:endParaRPr lang="en-US" sz="1100" dirty="0">
                        <a:solidFill>
                          <a:srgbClr val="000000"/>
                        </a:solidFill>
                        <a:latin typeface="Times New Roman" pitchFamily="18" charset="0"/>
                        <a:ea typeface="MS Mincho"/>
                        <a:cs typeface="Times New Roman" pitchFamily="18" charset="0"/>
                      </a:endParaRP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33">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     Nadir Profile,  0 - 60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0.1-15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0.01 -3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r>
                        <a:rPr lang="en-US" sz="1100" dirty="0" smtClean="0">
                          <a:solidFill>
                            <a:srgbClr val="000000"/>
                          </a:solidFill>
                          <a:latin typeface="Times New Roman" pitchFamily="18" charset="0"/>
                          <a:ea typeface="MS Mincho"/>
                          <a:cs typeface="Times New Roman" pitchFamily="18" charset="0"/>
                        </a:rPr>
                        <a:t>0-TH</a:t>
                      </a:r>
                      <a:r>
                        <a:rPr lang="en-US" sz="1100" dirty="0">
                          <a:solidFill>
                            <a:srgbClr val="000000"/>
                          </a:solidFill>
                          <a:latin typeface="Times New Roman" pitchFamily="18" charset="0"/>
                          <a:ea typeface="MS Mincho"/>
                          <a:cs typeface="Times New Roman" pitchFamily="18" charset="0"/>
                        </a:rPr>
                        <a:t>) 0.1-15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r>
                        <a:rPr lang="en-US" sz="1100" dirty="0" smtClean="0">
                          <a:solidFill>
                            <a:srgbClr val="000000"/>
                          </a:solidFill>
                          <a:latin typeface="Times New Roman" pitchFamily="18" charset="0"/>
                          <a:ea typeface="MS Mincho"/>
                          <a:cs typeface="Times New Roman" pitchFamily="18" charset="0"/>
                        </a:rPr>
                        <a:t>TH-60 </a:t>
                      </a:r>
                      <a:r>
                        <a:rPr lang="en-US" sz="1100" dirty="0">
                          <a:solidFill>
                            <a:srgbClr val="000000"/>
                          </a:solidFill>
                          <a:latin typeface="Times New Roman" pitchFamily="18" charset="0"/>
                          <a:ea typeface="MS Mincho"/>
                          <a:cs typeface="Times New Roman" pitchFamily="18" charset="0"/>
                        </a:rPr>
                        <a:t>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20408">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e. Measurement Precision (2)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 Below 30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&lt; 25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Greater of 20 % or 0.1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10% (0 -TH)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2. At 30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25 km)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Greater of 10 % or 0.1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3% </a:t>
                      </a: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3. 30 -1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25 -50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5% -10%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4. Above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&gt;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Greater of 10% or 0.1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3%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f. Measurement Accuracy (2)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smtClean="0">
                          <a:solidFill>
                            <a:srgbClr val="000000"/>
                          </a:solidFill>
                          <a:latin typeface="Times New Roman" pitchFamily="18" charset="0"/>
                          <a:ea typeface="MS Mincho"/>
                          <a:cs typeface="Times New Roman" pitchFamily="18" charset="0"/>
                        </a:rPr>
                        <a:t> </a:t>
                      </a: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smtClean="0">
                          <a:solidFill>
                            <a:srgbClr val="000000"/>
                          </a:solidFill>
                          <a:latin typeface="Times New Roman" pitchFamily="18" charset="0"/>
                          <a:ea typeface="MS Mincho"/>
                          <a:cs typeface="Times New Roman" pitchFamily="18" charset="0"/>
                        </a:rPr>
                        <a:t>  </a:t>
                      </a: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 Below 30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&lt; 25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Greater of 10 % or 0.1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10% (0 -15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2. 30 -1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25 -50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5% -10%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5% (15 -60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3. At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Greater of 10 % or 0.1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5% (15 -60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3516">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4. Above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&gt;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Greater of 10 % or 0.1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5% (15 -60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33">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 Refresh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At least 60% coverage of the globe every 7 days (monthly average) (2,3)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24 hrs. (2,3)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20408">
                <a:tc>
                  <a:txBody>
                    <a:bodyPr/>
                    <a:lstStyle/>
                    <a:p>
                      <a:pPr marL="0" marR="0">
                        <a:lnSpc>
                          <a:spcPct val="115000"/>
                        </a:lnSpc>
                        <a:spcBef>
                          <a:spcPts val="0"/>
                        </a:spcBef>
                        <a:spcAft>
                          <a:spcPts val="0"/>
                        </a:spcAft>
                      </a:pP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(16.7° FOV)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v2,0, 9/22/12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67581">
                <a:tc gridSpan="3">
                  <a:txBody>
                    <a:bodyPr/>
                    <a:lstStyle/>
                    <a:p>
                      <a:pPr marL="0" marR="0">
                        <a:lnSpc>
                          <a:spcPct val="115000"/>
                        </a:lnSpc>
                        <a:spcBef>
                          <a:spcPts val="0"/>
                        </a:spcBef>
                        <a:spcAft>
                          <a:spcPts val="0"/>
                        </a:spcAft>
                      </a:pPr>
                      <a:r>
                        <a:rPr lang="en-US" sz="1100" b="1" dirty="0">
                          <a:solidFill>
                            <a:srgbClr val="000000"/>
                          </a:solidFill>
                          <a:latin typeface="Times New Roman" pitchFamily="18" charset="0"/>
                          <a:ea typeface="MS Mincho"/>
                          <a:cs typeface="Times New Roman" pitchFamily="18" charset="0"/>
                        </a:rPr>
                        <a:t>Notes: </a:t>
                      </a:r>
                      <a:r>
                        <a:rPr lang="en-US" sz="1100" dirty="0">
                          <a:solidFill>
                            <a:srgbClr val="000000"/>
                          </a:solidFill>
                          <a:latin typeface="Times New Roman" pitchFamily="18" charset="0"/>
                          <a:ea typeface="MS Mincho"/>
                          <a:cs typeface="Times New Roman" pitchFamily="18" charset="0"/>
                        </a:rPr>
                        <a:t>1. The SBUV/2 has a 180 km X 180 km cross-track by along -track FOV. It makes its 12 measurements over 24 Samples (160 km of along-track motion). The OMPS Nadir Profiler is designed to be operated in a mode that is able to subsample the required HCS. 2. The OMPS Nadir Profiler performance is expected to degrade in the area of the South Atlantic Anomaly (SAA) due to the impact of periodic charged particle effects in this region. 3. All OMPS measurements require sunlight, so there is no coverage in polar night areas. </a:t>
                      </a: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DF5EA597-D671-40E4-B0A9-DB87D029A054}"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noaa19chasing_20121129.png"/>
          <p:cNvPicPr>
            <a:picLocks noGrp="1" noChangeAspect="1"/>
          </p:cNvPicPr>
          <p:nvPr>
            <p:ph idx="1"/>
          </p:nvPr>
        </p:nvPicPr>
        <p:blipFill>
          <a:blip r:embed="rId2" cstate="print"/>
          <a:srcRect r="1770"/>
          <a:stretch>
            <a:fillRect/>
          </a:stretch>
        </p:blipFill>
        <p:spPr>
          <a:xfrm>
            <a:off x="304800" y="552450"/>
            <a:ext cx="8458200" cy="6457950"/>
          </a:xfrm>
        </p:spPr>
      </p:pic>
      <p:sp>
        <p:nvSpPr>
          <p:cNvPr id="3" name="Title 1"/>
          <p:cNvSpPr>
            <a:spLocks noGrp="1"/>
          </p:cNvSpPr>
          <p:nvPr>
            <p:ph type="title"/>
          </p:nvPr>
        </p:nvSpPr>
        <p:spPr>
          <a:xfrm>
            <a:off x="457200" y="0"/>
            <a:ext cx="8229600" cy="685800"/>
          </a:xfrm>
        </p:spPr>
        <p:txBody>
          <a:bodyPr>
            <a:normAutofit fontScale="90000"/>
          </a:bodyPr>
          <a:lstStyle/>
          <a:p>
            <a:r>
              <a:rPr lang="en-US" dirty="0" smtClean="0"/>
              <a:t>Well-matched Orbits for November 29</a:t>
            </a:r>
            <a:endParaRPr lang="en-US" dirty="0"/>
          </a:p>
        </p:txBody>
      </p:sp>
      <p:sp>
        <p:nvSpPr>
          <p:cNvPr id="5" name="Slide Number Placeholder 4"/>
          <p:cNvSpPr>
            <a:spLocks noGrp="1"/>
          </p:cNvSpPr>
          <p:nvPr>
            <p:ph type="sldNum" sz="quarter" idx="12"/>
          </p:nvPr>
        </p:nvSpPr>
        <p:spPr/>
        <p:txBody>
          <a:bodyPr/>
          <a:lstStyle/>
          <a:p>
            <a:fld id="{DF5EA597-D671-40E4-B0A9-DB87D029A054}"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singorb20121129_sbuv.v6pro_vs_omps.imopo.png"/>
          <p:cNvPicPr>
            <a:picLocks noGrp="1" noChangeAspect="1"/>
          </p:cNvPicPr>
          <p:nvPr>
            <p:ph idx="1"/>
          </p:nvPr>
        </p:nvPicPr>
        <p:blipFill>
          <a:blip r:embed="rId2" cstate="print">
            <a:lum bright="-10000" contrast="40000"/>
          </a:blip>
          <a:stretch>
            <a:fillRect/>
          </a:stretch>
        </p:blipFill>
        <p:spPr>
          <a:xfrm>
            <a:off x="152400" y="76200"/>
            <a:ext cx="8534400" cy="6756400"/>
          </a:xfrm>
        </p:spPr>
      </p:pic>
      <p:sp>
        <p:nvSpPr>
          <p:cNvPr id="5" name="Rectangle 4"/>
          <p:cNvSpPr/>
          <p:nvPr/>
        </p:nvSpPr>
        <p:spPr>
          <a:xfrm>
            <a:off x="2667000" y="2630270"/>
            <a:ext cx="4572000" cy="646331"/>
          </a:xfrm>
          <a:prstGeom prst="rect">
            <a:avLst/>
          </a:prstGeom>
        </p:spPr>
        <p:txBody>
          <a:bodyPr lIns="91420" tIns="45710" rIns="91420" bIns="45710">
            <a:spAutoFit/>
          </a:bodyPr>
          <a:lstStyle/>
          <a:p>
            <a:r>
              <a:rPr lang="en-US" dirty="0" smtClean="0">
                <a:solidFill>
                  <a:srgbClr val="C00000"/>
                </a:solidFill>
                <a:latin typeface="Times New Roman" pitchFamily="18" charset="0"/>
                <a:cs typeface="Times New Roman" pitchFamily="18" charset="0"/>
              </a:rPr>
              <a:t>The OMPS Nadir Profiler values are in Red </a:t>
            </a:r>
            <a:r>
              <a:rPr lang="en-US" dirty="0" smtClean="0">
                <a:latin typeface="Times New Roman" pitchFamily="18" charset="0"/>
                <a:cs typeface="Times New Roman" pitchFamily="18" charset="0"/>
              </a:rPr>
              <a:t>and the </a:t>
            </a:r>
            <a:r>
              <a:rPr lang="en-US" b="1" dirty="0" smtClean="0">
                <a:latin typeface="Times New Roman" pitchFamily="18" charset="0"/>
                <a:cs typeface="Times New Roman" pitchFamily="18" charset="0"/>
              </a:rPr>
              <a:t>SBUV/2 are shown in Black</a:t>
            </a:r>
            <a:r>
              <a:rPr lang="en-US" dirty="0" smtClean="0">
                <a:latin typeface="Times New Roman" pitchFamily="18" charset="0"/>
                <a:cs typeface="Times New Roman" pitchFamily="18" charset="0"/>
              </a:rPr>
              <a:t>. </a:t>
            </a:r>
            <a:endParaRPr lang="en-US" dirty="0"/>
          </a:p>
        </p:txBody>
      </p:sp>
      <p:sp>
        <p:nvSpPr>
          <p:cNvPr id="6" name="Slide Number Placeholder 5"/>
          <p:cNvSpPr>
            <a:spLocks noGrp="1"/>
          </p:cNvSpPr>
          <p:nvPr>
            <p:ph type="sldNum" sz="quarter" idx="12"/>
          </p:nvPr>
        </p:nvSpPr>
        <p:spPr/>
        <p:txBody>
          <a:bodyPr/>
          <a:lstStyle/>
          <a:p>
            <a:fld id="{DF5EA597-D671-40E4-B0A9-DB87D029A054}"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3MixingRatio_20121129.png"/>
          <p:cNvPicPr>
            <a:picLocks noGrp="1" noChangeAspect="1"/>
          </p:cNvPicPr>
          <p:nvPr>
            <p:ph idx="1"/>
          </p:nvPr>
        </p:nvPicPr>
        <p:blipFill>
          <a:blip r:embed="rId2" cstate="print">
            <a:lum bright="-10000" contrast="40000"/>
          </a:blip>
          <a:stretch>
            <a:fillRect/>
          </a:stretch>
        </p:blipFill>
        <p:spPr>
          <a:xfrm>
            <a:off x="76199" y="76200"/>
            <a:ext cx="8923421" cy="6781800"/>
          </a:xfrm>
        </p:spPr>
      </p:pic>
      <p:sp>
        <p:nvSpPr>
          <p:cNvPr id="3" name="Slide Number Placeholder 2"/>
          <p:cNvSpPr>
            <a:spLocks noGrp="1"/>
          </p:cNvSpPr>
          <p:nvPr>
            <p:ph type="sldNum" sz="quarter" idx="12"/>
          </p:nvPr>
        </p:nvSpPr>
        <p:spPr/>
        <p:txBody>
          <a:bodyPr/>
          <a:lstStyle/>
          <a:p>
            <a:fld id="{DF5EA597-D671-40E4-B0A9-DB87D029A054}"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Autofit/>
          </a:bodyPr>
          <a:lstStyle/>
          <a:p>
            <a:r>
              <a:rPr lang="en-US" sz="3200" dirty="0" smtClean="0"/>
              <a:t>Comparisons between OMPS &amp; MLS</a:t>
            </a:r>
            <a:endParaRPr lang="en-US" sz="3200" dirty="0"/>
          </a:p>
        </p:txBody>
      </p:sp>
      <p:sp>
        <p:nvSpPr>
          <p:cNvPr id="4" name="TextBox 3"/>
          <p:cNvSpPr txBox="1"/>
          <p:nvPr/>
        </p:nvSpPr>
        <p:spPr>
          <a:xfrm>
            <a:off x="304800" y="768489"/>
            <a:ext cx="8610600" cy="4801294"/>
          </a:xfrm>
          <a:prstGeom prst="rect">
            <a:avLst/>
          </a:prstGeom>
          <a:noFill/>
        </p:spPr>
        <p:txBody>
          <a:bodyPr wrap="square" lIns="91420" tIns="45710" rIns="91420" bIns="45710" rtlCol="0">
            <a:spAutoFit/>
          </a:bodyPr>
          <a:lstStyle/>
          <a:p>
            <a:r>
              <a:rPr lang="en-US" dirty="0" smtClean="0">
                <a:latin typeface="Times New Roman" pitchFamily="18" charset="0"/>
                <a:cs typeface="Times New Roman" pitchFamily="18" charset="0"/>
              </a:rPr>
              <a:t>The figures on the next two slides show differences between N-values (-100 * log_10 of top-of-atmosphere </a:t>
            </a:r>
            <a:r>
              <a:rPr lang="en-US" dirty="0" err="1" smtClean="0">
                <a:latin typeface="Times New Roman" pitchFamily="18" charset="0"/>
                <a:cs typeface="Times New Roman" pitchFamily="18" charset="0"/>
              </a:rPr>
              <a:t>albedos</a:t>
            </a:r>
            <a:r>
              <a:rPr lang="en-US" dirty="0" smtClean="0">
                <a:latin typeface="Times New Roman" pitchFamily="18" charset="0"/>
                <a:cs typeface="Times New Roman" pitchFamily="18" charset="0"/>
              </a:rPr>
              <a:t>) as measured by the OMPS at nadir with those calculated/predicted by using the TOMRAD radiative transfer code with EOS Aura MLS ozone profiles from matchup retrievals and OMPS viewing conditions for solar zenith angles and effective 340 nm reflectivity. </a:t>
            </a:r>
          </a:p>
          <a:p>
            <a:r>
              <a:rPr lang="en-US" dirty="0" smtClean="0">
                <a:latin typeface="Times New Roman" pitchFamily="18" charset="0"/>
                <a:cs typeface="Times New Roman" pitchFamily="18" charset="0"/>
              </a:rPr>
              <a:t>Most of the variations and features can be explained by or are expected from known characteristics of the OMPS SDRs. These include the following:</a:t>
            </a:r>
          </a:p>
          <a:p>
            <a:endParaRPr lang="en-US" dirty="0" smtClean="0">
              <a:latin typeface="Times New Roman" pitchFamily="18" charset="0"/>
              <a:cs typeface="Times New Roman" pitchFamily="18" charset="0"/>
            </a:endParaRPr>
          </a:p>
          <a:p>
            <a:pPr marL="342825" indent="-342825">
              <a:buAutoNum type="arabicPeriod"/>
            </a:pPr>
            <a:r>
              <a:rPr lang="en-US" dirty="0" smtClean="0">
                <a:latin typeface="Times New Roman" pitchFamily="18" charset="0"/>
                <a:cs typeface="Times New Roman" pitchFamily="18" charset="0"/>
              </a:rPr>
              <a:t>Offset between NP and NM for 300-310 nm – calibration differences including solar.</a:t>
            </a:r>
          </a:p>
          <a:p>
            <a:pPr marL="342825" indent="-342825">
              <a:buAutoNum type="arabicPeriod"/>
            </a:pPr>
            <a:r>
              <a:rPr lang="en-US" dirty="0" smtClean="0">
                <a:latin typeface="Times New Roman" pitchFamily="18" charset="0"/>
                <a:cs typeface="Times New Roman" pitchFamily="18" charset="0"/>
              </a:rPr>
              <a:t>Drop off of NM near 300 nm – stray light in the NM as the </a:t>
            </a:r>
            <a:r>
              <a:rPr lang="en-US" dirty="0" err="1" smtClean="0">
                <a:latin typeface="Times New Roman" pitchFamily="18" charset="0"/>
                <a:cs typeface="Times New Roman" pitchFamily="18" charset="0"/>
              </a:rPr>
              <a:t>dichroic</a:t>
            </a:r>
            <a:r>
              <a:rPr lang="en-US" dirty="0" smtClean="0">
                <a:latin typeface="Times New Roman" pitchFamily="18" charset="0"/>
                <a:cs typeface="Times New Roman" pitchFamily="18" charset="0"/>
              </a:rPr>
              <a:t> cuts off the signal.</a:t>
            </a:r>
          </a:p>
          <a:p>
            <a:pPr marL="342825" indent="-342825">
              <a:buAutoNum type="arabicPeriod"/>
            </a:pPr>
            <a:r>
              <a:rPr lang="en-US" dirty="0" smtClean="0">
                <a:latin typeface="Times New Roman" pitchFamily="18" charset="0"/>
                <a:cs typeface="Times New Roman" pitchFamily="18" charset="0"/>
              </a:rPr>
              <a:t>Dips down at solar features, e.g., at 280 nm and 285 nm – stray light as additive error for the NP and lower signal at solar lines (Ring effect filling also contributes).</a:t>
            </a:r>
          </a:p>
          <a:p>
            <a:pPr marL="342825" indent="-342825">
              <a:buAutoNum type="arabicPeriod"/>
            </a:pPr>
            <a:r>
              <a:rPr lang="en-US" dirty="0" smtClean="0">
                <a:latin typeface="Times New Roman" pitchFamily="18" charset="0"/>
                <a:cs typeface="Times New Roman" pitchFamily="18" charset="0"/>
              </a:rPr>
              <a:t>Noise-like features for NP measurements within the SAA – charged particles affect a larger fraction of the measurements as the current data is aggregated over 100 spatial pixels and 38 S. </a:t>
            </a:r>
          </a:p>
          <a:p>
            <a:pPr marL="342825" indent="-342825">
              <a:buAutoNum type="arabicPeriod"/>
            </a:pPr>
            <a:r>
              <a:rPr lang="en-US" dirty="0" smtClean="0">
                <a:latin typeface="Times New Roman" pitchFamily="18" charset="0"/>
                <a:cs typeface="Times New Roman" pitchFamily="18" charset="0"/>
              </a:rPr>
              <a:t>Slope of differences for non-absorbing wavelengths from 330 to 350 nm – wavelength dependent effects of absorbing aerosols on effective reflectivity.</a:t>
            </a:r>
          </a:p>
        </p:txBody>
      </p:sp>
      <p:sp>
        <p:nvSpPr>
          <p:cNvPr id="5" name="TextBox 4"/>
          <p:cNvSpPr txBox="1"/>
          <p:nvPr/>
        </p:nvSpPr>
        <p:spPr>
          <a:xfrm>
            <a:off x="5943600" y="6172200"/>
            <a:ext cx="2640723" cy="338554"/>
          </a:xfrm>
          <a:prstGeom prst="rect">
            <a:avLst/>
          </a:prstGeom>
          <a:noFill/>
        </p:spPr>
        <p:txBody>
          <a:bodyPr wrap="none" lIns="91420" tIns="45710" rIns="91420" bIns="45710" rtlCol="0">
            <a:spAutoFit/>
          </a:bodyPr>
          <a:lstStyle/>
          <a:p>
            <a:r>
              <a:rPr lang="en-US" sz="1600" dirty="0" smtClean="0"/>
              <a:t>Study by C. Seftor, NASA/SSAI</a:t>
            </a:r>
            <a:endParaRPr lang="en-US" sz="1600" dirty="0"/>
          </a:p>
        </p:txBody>
      </p:sp>
      <p:sp>
        <p:nvSpPr>
          <p:cNvPr id="6" name="Slide Number Placeholder 5"/>
          <p:cNvSpPr>
            <a:spLocks noGrp="1"/>
          </p:cNvSpPr>
          <p:nvPr>
            <p:ph type="sldNum" sz="quarter" idx="12"/>
          </p:nvPr>
        </p:nvSpPr>
        <p:spPr/>
        <p:txBody>
          <a:bodyPr/>
          <a:lstStyle/>
          <a:p>
            <a:fld id="{DF5EA597-D671-40E4-B0A9-DB87D029A054}"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p:cNvPicPr>
            <a:picLocks noChangeAspect="1" noChangeArrowheads="1"/>
          </p:cNvPicPr>
          <p:nvPr/>
        </p:nvPicPr>
        <p:blipFill>
          <a:blip r:embed="rId2" cstate="print"/>
          <a:srcRect/>
          <a:stretch>
            <a:fillRect/>
          </a:stretch>
        </p:blipFill>
        <p:spPr bwMode="auto">
          <a:xfrm>
            <a:off x="533400" y="1524000"/>
            <a:ext cx="8254425" cy="5334000"/>
          </a:xfrm>
          <a:prstGeom prst="rect">
            <a:avLst/>
          </a:prstGeom>
          <a:noFill/>
          <a:ln w="9525">
            <a:noFill/>
            <a:miter lim="800000"/>
            <a:headEnd/>
            <a:tailEnd/>
          </a:ln>
        </p:spPr>
      </p:pic>
      <p:sp>
        <p:nvSpPr>
          <p:cNvPr id="7" name="TextBox 6"/>
          <p:cNvSpPr txBox="1"/>
          <p:nvPr/>
        </p:nvSpPr>
        <p:spPr>
          <a:xfrm>
            <a:off x="0" y="0"/>
            <a:ext cx="9067800" cy="1477328"/>
          </a:xfrm>
          <a:prstGeom prst="rect">
            <a:avLst/>
          </a:prstGeom>
          <a:noFill/>
        </p:spPr>
        <p:txBody>
          <a:bodyPr wrap="square" lIns="91420" tIns="45710" rIns="91420" bIns="45710" rtlCol="0">
            <a:spAutoFit/>
          </a:bodyPr>
          <a:lstStyle/>
          <a:p>
            <a:r>
              <a:rPr lang="en-US" dirty="0" smtClean="0"/>
              <a:t>Comparison of radiance/irradiance ratios from OMPS with forward model calculations using EOS Aura Microwave Limb Sounder ozone profile retrievals as input. The </a:t>
            </a:r>
            <a:r>
              <a:rPr lang="en-US" b="1" dirty="0" smtClean="0">
                <a:solidFill>
                  <a:srgbClr val="3333CC"/>
                </a:solidFill>
              </a:rPr>
              <a:t>Blue points </a:t>
            </a:r>
            <a:r>
              <a:rPr lang="en-US" dirty="0" smtClean="0"/>
              <a:t>are differences in N-value (1 N-value Unit ~ 2.3%) for the OMPS Nadir Profiler measurements with the MLS predicted values and the </a:t>
            </a:r>
            <a:r>
              <a:rPr lang="en-US" b="1" dirty="0" smtClean="0">
                <a:solidFill>
                  <a:srgbClr val="00B050"/>
                </a:solidFill>
              </a:rPr>
              <a:t>Green points </a:t>
            </a:r>
            <a:r>
              <a:rPr lang="en-US" dirty="0" smtClean="0"/>
              <a:t>are the differences for measurements averaged over the near-Nadir FOVs for the OMPS Nadir Mapper with the MLS predicted values.</a:t>
            </a:r>
          </a:p>
        </p:txBody>
      </p:sp>
      <p:sp>
        <p:nvSpPr>
          <p:cNvPr id="4" name="Slide Number Placeholder 3"/>
          <p:cNvSpPr>
            <a:spLocks noGrp="1"/>
          </p:cNvSpPr>
          <p:nvPr>
            <p:ph type="sldNum" sz="quarter" idx="12"/>
          </p:nvPr>
        </p:nvSpPr>
        <p:spPr/>
        <p:txBody>
          <a:bodyPr/>
          <a:lstStyle/>
          <a:p>
            <a:fld id="{DF5EA597-D671-40E4-B0A9-DB87D029A05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2" cstate="print"/>
          <a:srcRect/>
          <a:stretch>
            <a:fillRect/>
          </a:stretch>
        </p:blipFill>
        <p:spPr bwMode="auto">
          <a:xfrm>
            <a:off x="533400" y="1529785"/>
            <a:ext cx="8229600" cy="5328215"/>
          </a:xfrm>
          <a:prstGeom prst="rect">
            <a:avLst/>
          </a:prstGeom>
          <a:noFill/>
          <a:ln w="9525">
            <a:noFill/>
            <a:miter lim="800000"/>
            <a:headEnd/>
            <a:tailEnd/>
          </a:ln>
        </p:spPr>
      </p:pic>
      <p:sp>
        <p:nvSpPr>
          <p:cNvPr id="5" name="TextBox 4"/>
          <p:cNvSpPr txBox="1"/>
          <p:nvPr/>
        </p:nvSpPr>
        <p:spPr>
          <a:xfrm>
            <a:off x="0" y="0"/>
            <a:ext cx="9067800" cy="1477328"/>
          </a:xfrm>
          <a:prstGeom prst="rect">
            <a:avLst/>
          </a:prstGeom>
          <a:noFill/>
        </p:spPr>
        <p:txBody>
          <a:bodyPr wrap="square" lIns="91420" tIns="45710" rIns="91420" bIns="45710" rtlCol="0">
            <a:spAutoFit/>
          </a:bodyPr>
          <a:lstStyle/>
          <a:p>
            <a:r>
              <a:rPr lang="en-US" dirty="0" smtClean="0"/>
              <a:t>Comparison of radiance/irradiance ratios from OMPS with forward model calculations using EOS Aura Microwave Limb Sounder ozone profile retrievals as input. The </a:t>
            </a:r>
            <a:r>
              <a:rPr lang="en-US" b="1" dirty="0" smtClean="0">
                <a:solidFill>
                  <a:srgbClr val="3333CC"/>
                </a:solidFill>
              </a:rPr>
              <a:t>Blue points </a:t>
            </a:r>
            <a:r>
              <a:rPr lang="en-US" dirty="0" smtClean="0"/>
              <a:t>are differences in N-value (1 N-value Unit ~ 2.3%) for the OMPS Nadir Profiler measurements with the MLS predicted values and the </a:t>
            </a:r>
            <a:r>
              <a:rPr lang="en-US" b="1" dirty="0" smtClean="0">
                <a:solidFill>
                  <a:srgbClr val="00B050"/>
                </a:solidFill>
              </a:rPr>
              <a:t>Green points </a:t>
            </a:r>
            <a:r>
              <a:rPr lang="en-US" dirty="0" smtClean="0"/>
              <a:t>are the differences for measurements averaged over the near-Nadir FOVs for the OMPS Nadir Mapper with the MLS predicted values.</a:t>
            </a:r>
          </a:p>
        </p:txBody>
      </p:sp>
      <p:sp>
        <p:nvSpPr>
          <p:cNvPr id="4" name="Slide Number Placeholder 3"/>
          <p:cNvSpPr>
            <a:spLocks noGrp="1"/>
          </p:cNvSpPr>
          <p:nvPr>
            <p:ph type="sldNum" sz="quarter" idx="12"/>
          </p:nvPr>
        </p:nvSpPr>
        <p:spPr/>
        <p:txBody>
          <a:bodyPr/>
          <a:lstStyle/>
          <a:p>
            <a:fld id="{DF5EA597-D671-40E4-B0A9-DB87D029A054}"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IMOPO Known Product Deficiencies</a:t>
            </a:r>
            <a:endParaRPr lang="en-US" dirty="0"/>
          </a:p>
        </p:txBody>
      </p:sp>
      <p:sp>
        <p:nvSpPr>
          <p:cNvPr id="3" name="Content Placeholder 2"/>
          <p:cNvSpPr>
            <a:spLocks noGrp="1"/>
          </p:cNvSpPr>
          <p:nvPr>
            <p:ph idx="1"/>
          </p:nvPr>
        </p:nvSpPr>
        <p:spPr>
          <a:xfrm>
            <a:off x="457200" y="762000"/>
            <a:ext cx="8305800" cy="5715000"/>
          </a:xfrm>
        </p:spPr>
        <p:txBody>
          <a:bodyPr>
            <a:noAutofit/>
          </a:bodyPr>
          <a:lstStyle/>
          <a:p>
            <a:r>
              <a:rPr lang="en-US" sz="2000" dirty="0" smtClean="0"/>
              <a:t>Day One Solar needs a definitive spectrum. (Preliminary update implemented in August 2012 – DR #4797, #CCR 0458</a:t>
            </a:r>
            <a:r>
              <a:rPr lang="en-US" sz="2000" dirty="0" smtClean="0">
                <a:solidFill>
                  <a:srgbClr val="00B050"/>
                </a:solidFill>
              </a:rPr>
              <a:t>^</a:t>
            </a:r>
            <a:r>
              <a:rPr lang="en-US" sz="2000" dirty="0" smtClean="0"/>
              <a:t>)</a:t>
            </a:r>
          </a:p>
          <a:p>
            <a:pPr marL="342825" lvl="1" indent="-342825">
              <a:buFont typeface="Arial" pitchFamily="34" charset="0"/>
              <a:buChar char="•"/>
            </a:pPr>
            <a:r>
              <a:rPr lang="en-US" sz="2000" dirty="0" smtClean="0"/>
              <a:t>Profile and total ozone error flags are switched in the output. (Parent PCR 27740 – Expected correction mid-2013 in Mx7.0)</a:t>
            </a:r>
          </a:p>
          <a:p>
            <a:r>
              <a:rPr lang="en-US" sz="2000" dirty="0" smtClean="0"/>
              <a:t>Snow/Ice data is all zeroes (DR #4802)</a:t>
            </a:r>
          </a:p>
          <a:p>
            <a:r>
              <a:rPr lang="en-US" sz="2000" dirty="0" smtClean="0"/>
              <a:t>The input-out-of-bound flag (Error Code 20) is set with an incorrect check on surface pressure (DR #4860, CCR 595 implemented Mx6.6 2/28/2013). 20% or more of the data is improperly flagged prior to this.</a:t>
            </a:r>
          </a:p>
          <a:p>
            <a:r>
              <a:rPr lang="en-US" sz="2000" dirty="0" smtClean="0"/>
              <a:t>Stray Light / Radiance Coefficients</a:t>
            </a:r>
            <a:r>
              <a:rPr lang="en-US" sz="2000" dirty="0" smtClean="0">
                <a:solidFill>
                  <a:srgbClr val="00B050"/>
                </a:solidFill>
              </a:rPr>
              <a:t>^</a:t>
            </a:r>
            <a:endParaRPr lang="en-US" sz="2000" dirty="0" smtClean="0"/>
          </a:p>
          <a:p>
            <a:pPr lvl="1"/>
            <a:r>
              <a:rPr lang="en-US" sz="1800" dirty="0" smtClean="0"/>
              <a:t>Correction subroutine and definitive estimates of coefficients are under development (DR #4823). Adjustments could be entered through CF Earth.</a:t>
            </a:r>
          </a:p>
          <a:p>
            <a:r>
              <a:rPr lang="en-US" sz="2000" dirty="0" smtClean="0"/>
              <a:t>Dark Tables weekly updates were begun 2/14/2013 (DRs #4749, #4818)</a:t>
            </a:r>
          </a:p>
          <a:p>
            <a:r>
              <a:rPr lang="en-US" sz="2000" dirty="0" smtClean="0"/>
              <a:t>Wavelength Scale and adjustments</a:t>
            </a:r>
            <a:r>
              <a:rPr lang="en-US" sz="2000" dirty="0" smtClean="0">
                <a:solidFill>
                  <a:srgbClr val="00B050"/>
                </a:solidFill>
              </a:rPr>
              <a:t>^</a:t>
            </a:r>
            <a:endParaRPr lang="en-US" sz="2000" dirty="0" smtClean="0"/>
          </a:p>
          <a:p>
            <a:pPr lvl="1"/>
            <a:r>
              <a:rPr lang="en-US" sz="1800" dirty="0" smtClean="0"/>
              <a:t>Working on definitive Day 1</a:t>
            </a:r>
          </a:p>
          <a:p>
            <a:pPr lvl="1"/>
            <a:r>
              <a:rPr lang="en-US" sz="1600" dirty="0" smtClean="0"/>
              <a:t>Working on adjustments for intra-orbit scale drift</a:t>
            </a:r>
            <a:endParaRPr lang="en-US" sz="2000" dirty="0" smtClean="0"/>
          </a:p>
          <a:p>
            <a:pPr>
              <a:buNone/>
            </a:pPr>
            <a:r>
              <a:rPr lang="en-US" sz="2000" dirty="0" smtClean="0">
                <a:solidFill>
                  <a:srgbClr val="00B050"/>
                </a:solidFill>
              </a:rPr>
              <a:t>^ These may create large discontinuities in the product performance as they and similar changes enter the system.</a:t>
            </a:r>
            <a:endParaRPr lang="en-US" sz="1800" dirty="0" smtClean="0"/>
          </a:p>
        </p:txBody>
      </p:sp>
      <p:sp>
        <p:nvSpPr>
          <p:cNvPr id="4" name="Slide Number Placeholder 3"/>
          <p:cNvSpPr>
            <a:spLocks noGrp="1"/>
          </p:cNvSpPr>
          <p:nvPr>
            <p:ph type="sldNum" sz="quarter" idx="12"/>
          </p:nvPr>
        </p:nvSpPr>
        <p:spPr/>
        <p:txBody>
          <a:bodyPr/>
          <a:lstStyle/>
          <a:p>
            <a:fld id="{DF5EA597-D671-40E4-B0A9-DB87D029A054}"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563562"/>
          </a:xfrm>
        </p:spPr>
        <p:txBody>
          <a:bodyPr>
            <a:noAutofit/>
          </a:bodyPr>
          <a:lstStyle/>
          <a:p>
            <a:r>
              <a:rPr lang="en-US" sz="3200" dirty="0" smtClean="0"/>
              <a:t>IMOPO Summary of Findings &amp; Recommendations</a:t>
            </a:r>
            <a:endParaRPr lang="en-US" sz="3200" dirty="0"/>
          </a:p>
        </p:txBody>
      </p:sp>
      <p:sp>
        <p:nvSpPr>
          <p:cNvPr id="3" name="Content Placeholder 2"/>
          <p:cNvSpPr>
            <a:spLocks noGrp="1"/>
          </p:cNvSpPr>
          <p:nvPr>
            <p:ph idx="1"/>
          </p:nvPr>
        </p:nvSpPr>
        <p:spPr>
          <a:xfrm>
            <a:off x="381000" y="838200"/>
            <a:ext cx="8458200" cy="5943600"/>
          </a:xfrm>
        </p:spPr>
        <p:txBody>
          <a:bodyPr>
            <a:normAutofit fontScale="92500" lnSpcReduction="20000"/>
          </a:bodyPr>
          <a:lstStyle/>
          <a:p>
            <a:r>
              <a:rPr lang="en-US" dirty="0" smtClean="0"/>
              <a:t>Promotion to Provisional</a:t>
            </a:r>
          </a:p>
          <a:p>
            <a:pPr lvl="1"/>
            <a:r>
              <a:rPr lang="en-US" dirty="0" smtClean="0"/>
              <a:t>The IMOPO algorithm is functioning correctly. The product precision and accuracy are affected by the current state of the calibration, stray light correction, and wavelength scale. These will continue to change as improved characterizations are brought into the system.</a:t>
            </a:r>
          </a:p>
          <a:p>
            <a:pPr lvl="1"/>
            <a:r>
              <a:rPr lang="en-US" dirty="0" smtClean="0"/>
              <a:t>The OMPS Team recommends that the IMOPO Product be promoted to Provisional Maturity.</a:t>
            </a:r>
          </a:p>
          <a:p>
            <a:r>
              <a:rPr lang="en-US" dirty="0" smtClean="0"/>
              <a:t>Monitoring Figures are available at</a:t>
            </a:r>
          </a:p>
          <a:p>
            <a:pPr>
              <a:buNone/>
            </a:pPr>
            <a:r>
              <a:rPr lang="en-US" sz="2000" dirty="0" smtClean="0">
                <a:hlinkClick r:id="rId2"/>
              </a:rPr>
              <a:t>http://www.star.nesdis.noaa.gov/icvs/PROD/proOMPSbeta.O3PRO_IMOPO.php</a:t>
            </a:r>
            <a:endParaRPr lang="en-US" sz="2000" dirty="0" smtClean="0"/>
          </a:p>
          <a:p>
            <a:r>
              <a:rPr lang="en-US" dirty="0" smtClean="0"/>
              <a:t>Upgrade to V8TOZ</a:t>
            </a:r>
          </a:p>
          <a:p>
            <a:pPr lvl="1"/>
            <a:r>
              <a:rPr lang="en-US" dirty="0" smtClean="0"/>
              <a:t>The team recommends an upgrade of the current Version 6 ozone profile retrieval algorithm to the V8Pro algorithm in use with the SBUV/2 measurements for both climate data records and operational products.  (This is captured in the JPSS system under DR #4256.)</a:t>
            </a:r>
          </a:p>
          <a:p>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Backup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59404" y="70777"/>
            <a:ext cx="7522724" cy="333425"/>
          </a:xfrm>
          <a:prstGeom prst="rect">
            <a:avLst/>
          </a:prstGeom>
          <a:noFill/>
          <a:ln w="9525">
            <a:noFill/>
            <a:miter lim="800000"/>
            <a:headEnd/>
            <a:tailEnd/>
          </a:ln>
        </p:spPr>
        <p:txBody>
          <a:bodyPr wrap="square" lIns="0" tIns="0" rIns="0" bIns="0">
            <a:spAutoFit/>
          </a:bodyPr>
          <a:lstStyle/>
          <a:p>
            <a:pPr algn="ctr" hangingPunct="0">
              <a:spcAft>
                <a:spcPts val="203"/>
              </a:spcAft>
              <a:buClr>
                <a:srgbClr val="0000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 pos="1983344" algn="l"/>
                <a:tab pos="2135909" algn="l"/>
                <a:tab pos="2288473" algn="l"/>
                <a:tab pos="2441038" algn="l"/>
                <a:tab pos="2593603" algn="l"/>
                <a:tab pos="2746168" algn="l"/>
                <a:tab pos="2898733" algn="l"/>
                <a:tab pos="3051297" algn="l"/>
                <a:tab pos="3203863" algn="l"/>
                <a:tab pos="3356428" algn="l"/>
                <a:tab pos="3508993" algn="l"/>
              </a:tabLst>
              <a:defRPr/>
            </a:pPr>
            <a:r>
              <a:rPr lang="en-US" sz="800" b="1" cap="all" dirty="0" smtClean="0"/>
              <a:t>T61: SUOMI National Polar-orbiting Partnership: Ozone Mapping and </a:t>
            </a:r>
            <a:r>
              <a:rPr lang="en-US" sz="800" b="1" cap="all" dirty="0" err="1" smtClean="0"/>
              <a:t>ProfileR</a:t>
            </a:r>
            <a:r>
              <a:rPr lang="en-US" sz="800" b="1" cap="all" dirty="0" smtClean="0"/>
              <a:t> </a:t>
            </a:r>
            <a:r>
              <a:rPr lang="en-US" sz="800" b="1" cap="all" dirty="0" err="1" smtClean="0"/>
              <a:t>SUite</a:t>
            </a:r>
            <a:r>
              <a:rPr lang="en-US" sz="800" b="1" cap="all" dirty="0" smtClean="0"/>
              <a:t> Product Calibration, Validation and Performance</a:t>
            </a:r>
            <a:r>
              <a:rPr lang="en-US" sz="800" b="1" kern="0" dirty="0" smtClean="0">
                <a:latin typeface="Arial" pitchFamily="34" charset="0"/>
                <a:cs typeface="Arial" pitchFamily="34" charset="0"/>
              </a:rPr>
              <a:t> </a:t>
            </a:r>
            <a:endParaRPr lang="en-US" sz="800" b="1" kern="0" dirty="0">
              <a:latin typeface="Arial" pitchFamily="34" charset="0"/>
              <a:cs typeface="Arial" pitchFamily="34" charset="0"/>
            </a:endParaRPr>
          </a:p>
          <a:p>
            <a:pPr algn="ctr"/>
            <a:r>
              <a:rPr lang="en-US" sz="500" i="1" dirty="0" smtClean="0"/>
              <a:t>L. Flynn</a:t>
            </a:r>
            <a:r>
              <a:rPr lang="en-US" sz="500" i="1" baseline="30000" dirty="0" smtClean="0"/>
              <a:t>1</a:t>
            </a:r>
            <a:r>
              <a:rPr lang="en-US" sz="500" i="1" dirty="0" smtClean="0"/>
              <a:t>, D. Rault</a:t>
            </a:r>
            <a:r>
              <a:rPr lang="en-US" sz="500" i="1" baseline="30000" dirty="0" smtClean="0"/>
              <a:t>2</a:t>
            </a:r>
            <a:r>
              <a:rPr lang="en-US" sz="500" i="1" dirty="0" smtClean="0"/>
              <a:t>, W. Yu</a:t>
            </a:r>
            <a:r>
              <a:rPr lang="en-US" sz="500" i="1" baseline="30000" dirty="0" smtClean="0"/>
              <a:t>3</a:t>
            </a:r>
            <a:r>
              <a:rPr lang="en-US" sz="500" i="1" dirty="0" smtClean="0"/>
              <a:t>, I. Petropavlovskikh</a:t>
            </a:r>
            <a:r>
              <a:rPr lang="en-US" sz="500" i="1" baseline="30000" dirty="0" smtClean="0"/>
              <a:t>4</a:t>
            </a:r>
            <a:r>
              <a:rPr lang="en-US" sz="500" i="1" dirty="0" smtClean="0"/>
              <a:t>, G. Jaross</a:t>
            </a:r>
            <a:r>
              <a:rPr lang="en-US" sz="500" i="1" baseline="30000" dirty="0" smtClean="0"/>
              <a:t>5</a:t>
            </a:r>
            <a:r>
              <a:rPr lang="en-US" sz="500" i="1" dirty="0" smtClean="0"/>
              <a:t>, Z. Zhang</a:t>
            </a:r>
            <a:r>
              <a:rPr lang="en-US" sz="500" i="1" baseline="30000" dirty="0" smtClean="0"/>
              <a:t>3</a:t>
            </a:r>
            <a:r>
              <a:rPr lang="en-US" sz="500" i="1" dirty="0" smtClean="0"/>
              <a:t>, J. Niu</a:t>
            </a:r>
            <a:r>
              <a:rPr lang="en-US" sz="500" i="1" baseline="30000" dirty="0" smtClean="0"/>
              <a:t>6</a:t>
            </a:r>
            <a:r>
              <a:rPr lang="en-US" sz="500" i="1" dirty="0" smtClean="0"/>
              <a:t>, C Pan</a:t>
            </a:r>
            <a:r>
              <a:rPr lang="en-US" sz="500" i="1" baseline="30000" dirty="0" smtClean="0"/>
              <a:t>7</a:t>
            </a:r>
            <a:r>
              <a:rPr lang="en-US" sz="500" i="1" dirty="0" smtClean="0"/>
              <a:t>, K. Yang</a:t>
            </a:r>
            <a:r>
              <a:rPr lang="en-US" sz="500" i="1" baseline="30000" dirty="0" smtClean="0"/>
              <a:t>8</a:t>
            </a:r>
            <a:r>
              <a:rPr lang="en-US" sz="500" i="1" dirty="0" smtClean="0"/>
              <a:t>, E. Beach</a:t>
            </a:r>
            <a:r>
              <a:rPr lang="en-US" sz="500" i="1" baseline="30000" dirty="0" smtClean="0"/>
              <a:t>3</a:t>
            </a:r>
            <a:r>
              <a:rPr lang="en-US" sz="500" i="1" dirty="0" smtClean="0"/>
              <a:t>, X. Wu</a:t>
            </a:r>
            <a:r>
              <a:rPr lang="en-US" sz="500" i="1" baseline="30000" dirty="0" smtClean="0"/>
              <a:t>1</a:t>
            </a:r>
            <a:r>
              <a:rPr lang="en-US" sz="500" i="1" dirty="0" smtClean="0"/>
              <a:t>, C. Seftor</a:t>
            </a:r>
            <a:r>
              <a:rPr lang="en-US" sz="500" i="1" baseline="30000" dirty="0" smtClean="0"/>
              <a:t>2 </a:t>
            </a:r>
            <a:r>
              <a:rPr lang="en-US" sz="500" i="1" dirty="0" smtClean="0"/>
              <a:t>, C. Long</a:t>
            </a:r>
            <a:r>
              <a:rPr lang="en-US" sz="500" i="1" baseline="30000" dirty="0" smtClean="0"/>
              <a:t>1</a:t>
            </a:r>
            <a:r>
              <a:rPr lang="en-US" sz="500" i="1" dirty="0" smtClean="0"/>
              <a:t>, Y. Hao</a:t>
            </a:r>
            <a:r>
              <a:rPr lang="en-US" sz="500" i="1" baseline="30000" dirty="0" smtClean="0"/>
              <a:t>3</a:t>
            </a:r>
            <a:endParaRPr lang="en-US" sz="500" dirty="0" smtClean="0"/>
          </a:p>
          <a:p>
            <a:pPr algn="ctr"/>
            <a:r>
              <a:rPr lang="en-US" sz="500" dirty="0" smtClean="0"/>
              <a:t>1 NOAA NCWCP College Park MD 20740, 2 SSAI Greenbelt MD 20771, 3 IMSG College Park MD 20740, 4 NOAA ESRL/CIRES Boulder CO 80303, 5 NASA GSFC Greenbelt MD 20771, 6 ERT College Park MD 20740, 7 CICS UMD College Park 20740, 8 AOSC/UMCP College Park 20742</a:t>
            </a:r>
          </a:p>
          <a:p>
            <a:pPr algn="ctr" hangingPunct="0">
              <a:spcAft>
                <a:spcPts val="71"/>
              </a:spcAft>
              <a:buClr>
                <a:srgbClr val="0000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 pos="1983344" algn="l"/>
                <a:tab pos="2135909" algn="l"/>
                <a:tab pos="2288473" algn="l"/>
                <a:tab pos="2441038" algn="l"/>
                <a:tab pos="2593603" algn="l"/>
                <a:tab pos="2746168" algn="l"/>
                <a:tab pos="2898733" algn="l"/>
                <a:tab pos="3051297" algn="l"/>
                <a:tab pos="3203863" algn="l"/>
                <a:tab pos="3356428" algn="l"/>
                <a:tab pos="3508993" algn="l"/>
              </a:tabLst>
              <a:defRPr/>
            </a:pPr>
            <a:endParaRPr lang="en-GB" sz="300" baseline="24000" dirty="0">
              <a:latin typeface="Nimbus Roman No9 L" pitchFamily="16" charset="0"/>
              <a:cs typeface="Times New Roman" pitchFamily="18" charset="0"/>
            </a:endParaRPr>
          </a:p>
        </p:txBody>
      </p:sp>
      <p:sp>
        <p:nvSpPr>
          <p:cNvPr id="6" name="Text Box 5"/>
          <p:cNvSpPr txBox="1">
            <a:spLocks noChangeArrowheads="1"/>
          </p:cNvSpPr>
          <p:nvPr/>
        </p:nvSpPr>
        <p:spPr bwMode="auto">
          <a:xfrm>
            <a:off x="178341" y="444500"/>
            <a:ext cx="642647" cy="152908"/>
          </a:xfrm>
          <a:prstGeom prst="rect">
            <a:avLst/>
          </a:prstGeom>
          <a:noFill/>
          <a:ln w="9525">
            <a:noFill/>
            <a:miter lim="800000"/>
            <a:headEnd/>
            <a:tailEnd/>
          </a:ln>
        </p:spPr>
        <p:txBody>
          <a:bodyPr wrap="none" lIns="18968" tIns="9863" rIns="18968" bIns="9863">
            <a:spAutoFit/>
          </a:bodyPr>
          <a:lstStyle/>
          <a:p>
            <a:pPr>
              <a:lnSpc>
                <a:spcPct val="96000"/>
              </a:lnSpc>
              <a:buClr>
                <a:srgbClr val="FFFF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Lst>
            </a:pPr>
            <a:r>
              <a:rPr lang="en-GB" sz="900" b="1" u="sng" dirty="0">
                <a:solidFill>
                  <a:srgbClr val="0000FF"/>
                </a:solidFill>
              </a:rPr>
              <a:t>Introduction</a:t>
            </a:r>
          </a:p>
        </p:txBody>
      </p:sp>
      <p:sp>
        <p:nvSpPr>
          <p:cNvPr id="7" name="Text Box 6"/>
          <p:cNvSpPr txBox="1">
            <a:spLocks noChangeArrowheads="1"/>
          </p:cNvSpPr>
          <p:nvPr/>
        </p:nvSpPr>
        <p:spPr bwMode="auto">
          <a:xfrm>
            <a:off x="178341" y="587131"/>
            <a:ext cx="4352114" cy="635472"/>
          </a:xfrm>
          <a:prstGeom prst="rect">
            <a:avLst/>
          </a:prstGeom>
          <a:noFill/>
          <a:ln w="9525">
            <a:noFill/>
            <a:miter lim="800000"/>
            <a:headEnd/>
            <a:tailEnd/>
          </a:ln>
        </p:spPr>
        <p:txBody>
          <a:bodyPr wrap="square" lIns="18968" tIns="9863" rIns="18968" bIns="9863">
            <a:spAutoFit/>
          </a:bodyPr>
          <a:lstStyle/>
          <a:p>
            <a:pPr defTabSz="1013084">
              <a:spcBef>
                <a:spcPct val="20000"/>
              </a:spcBef>
              <a:defRPr/>
            </a:pPr>
            <a:r>
              <a:rPr lang="en-US" sz="500" dirty="0" smtClean="0">
                <a:latin typeface="Times New Roman" pitchFamily="18" charset="0"/>
                <a:cs typeface="Times New Roman" pitchFamily="18" charset="0"/>
              </a:rPr>
              <a:t>NOAA, through the Joint Polar Satellite System (JPSS) program, in partnership with National Aeronautical and Space Administration (NASA), launched the </a:t>
            </a:r>
            <a:r>
              <a:rPr lang="en-US" sz="500" dirty="0" err="1" smtClean="0">
                <a:latin typeface="Times New Roman" pitchFamily="18" charset="0"/>
                <a:cs typeface="Times New Roman" pitchFamily="18" charset="0"/>
              </a:rPr>
              <a:t>Suomi</a:t>
            </a:r>
            <a:r>
              <a:rPr lang="en-US" sz="500" dirty="0" smtClean="0">
                <a:latin typeface="Times New Roman" pitchFamily="18" charset="0"/>
                <a:cs typeface="Times New Roman" pitchFamily="18" charset="0"/>
              </a:rPr>
              <a:t> National Polar-orbiting Partnership (S-NPP) satellite, a risk reduction and data continuity mission, on October 28, 2011. The JPSS program is executing the S-NPP Calibration and Validation (Cal/Val) program to ensure the data products comply with the requirements of the sponsoring agencies. The Ozone Mapping and Profiler Suite (OMPS) [1] consists of two telescopes feeding three detectors measuring solar radiance scattered by the Earth's atmosphere and solar irradiance by using diffusers. The measurements are used to generate estimates of total column ozone and vertical ozone profiles. The calibration and validation efforts are progressing well, and both Level 1 (Sensor Data Records/SDRs) and Level 2 (Ozone Environmental Data Records/EDRs) are advancing to release at Provisional Maturity. This poster provides information on the execution of the OMPS Cal/Val Plan with emphasis on the instrument and product performance observed over the first 18 months of the mission. </a:t>
            </a:r>
            <a:r>
              <a:rPr lang="en-US" sz="500" kern="0" dirty="0" smtClean="0">
                <a:latin typeface="Times New Roman" pitchFamily="18" charset="0"/>
                <a:cs typeface="Times New Roman" pitchFamily="18" charset="0"/>
              </a:rPr>
              <a:t>The results of internal </a:t>
            </a:r>
            <a:r>
              <a:rPr lang="en-US" sz="500" kern="0" dirty="0">
                <a:latin typeface="Times New Roman" pitchFamily="18" charset="0"/>
                <a:cs typeface="Times New Roman" pitchFamily="18" charset="0"/>
              </a:rPr>
              <a:t>consistency analysis techniques and comparisons to other satellite instrument </a:t>
            </a:r>
            <a:r>
              <a:rPr lang="en-US" sz="500" kern="0" dirty="0" smtClean="0">
                <a:latin typeface="Times New Roman" pitchFamily="18" charset="0"/>
                <a:cs typeface="Times New Roman" pitchFamily="18" charset="0"/>
              </a:rPr>
              <a:t>and ground-based products are examined. </a:t>
            </a:r>
            <a:endParaRPr lang="en-US" sz="500" kern="0" dirty="0">
              <a:latin typeface="Times New Roman" pitchFamily="18" charset="0"/>
              <a:cs typeface="Times New Roman" pitchFamily="18" charset="0"/>
            </a:endParaRPr>
          </a:p>
        </p:txBody>
      </p:sp>
      <p:sp>
        <p:nvSpPr>
          <p:cNvPr id="8" name="Text Box 7"/>
          <p:cNvSpPr txBox="1">
            <a:spLocks noChangeArrowheads="1"/>
          </p:cNvSpPr>
          <p:nvPr/>
        </p:nvSpPr>
        <p:spPr bwMode="auto">
          <a:xfrm>
            <a:off x="162128" y="1222375"/>
            <a:ext cx="1956624" cy="152904"/>
          </a:xfrm>
          <a:prstGeom prst="rect">
            <a:avLst/>
          </a:prstGeom>
          <a:noFill/>
          <a:ln w="9525">
            <a:noFill/>
            <a:miter lim="800000"/>
            <a:headEnd/>
            <a:tailEnd/>
          </a:ln>
        </p:spPr>
        <p:txBody>
          <a:bodyPr wrap="square" lIns="18968" tIns="9863" rIns="18968" bIns="9863">
            <a:spAutoFit/>
          </a:bodyPr>
          <a:lstStyle/>
          <a:p>
            <a:pPr>
              <a:lnSpc>
                <a:spcPct val="96000"/>
              </a:lnSpc>
              <a:buClr>
                <a:srgbClr val="FFFF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Lst>
            </a:pPr>
            <a:r>
              <a:rPr lang="en-GB" sz="900" b="1" u="sng" dirty="0">
                <a:solidFill>
                  <a:srgbClr val="0000FF"/>
                </a:solidFill>
              </a:rPr>
              <a:t>Instruments &amp; </a:t>
            </a:r>
            <a:r>
              <a:rPr lang="en-GB" sz="900" b="1" u="sng" dirty="0" smtClean="0">
                <a:solidFill>
                  <a:srgbClr val="0000FF"/>
                </a:solidFill>
              </a:rPr>
              <a:t>Measurements</a:t>
            </a:r>
            <a:endParaRPr lang="en-GB" sz="900" b="1" u="sng" dirty="0">
              <a:solidFill>
                <a:srgbClr val="0000FF"/>
              </a:solidFill>
            </a:endParaRPr>
          </a:p>
        </p:txBody>
      </p:sp>
      <p:sp>
        <p:nvSpPr>
          <p:cNvPr id="9" name="Text Box 8"/>
          <p:cNvSpPr txBox="1">
            <a:spLocks noChangeArrowheads="1"/>
          </p:cNvSpPr>
          <p:nvPr/>
        </p:nvSpPr>
        <p:spPr bwMode="auto">
          <a:xfrm>
            <a:off x="165168" y="1365250"/>
            <a:ext cx="4309556" cy="758582"/>
          </a:xfrm>
          <a:prstGeom prst="rect">
            <a:avLst/>
          </a:prstGeom>
          <a:noFill/>
          <a:ln w="9525">
            <a:noFill/>
            <a:miter lim="800000"/>
            <a:headEnd/>
            <a:tailEnd/>
          </a:ln>
        </p:spPr>
        <p:txBody>
          <a:bodyPr wrap="square" lIns="18968" tIns="9863" rIns="18968" bIns="9863">
            <a:spAutoFit/>
          </a:bodyPr>
          <a:lstStyle/>
          <a:p>
            <a:pPr hangingPunct="0">
              <a:lnSpc>
                <a:spcPct val="96000"/>
              </a:lnSpc>
              <a:spcBef>
                <a:spcPts val="134"/>
              </a:spcBef>
              <a:buClr>
                <a:srgbClr val="FFFFFF"/>
              </a:buClr>
              <a:buSzPct val="136000"/>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 pos="1983344" algn="l"/>
                <a:tab pos="2135909" algn="l"/>
                <a:tab pos="2288473" algn="l"/>
                <a:tab pos="2441038" algn="l"/>
                <a:tab pos="2593603" algn="l"/>
                <a:tab pos="2746168" algn="l"/>
                <a:tab pos="2898733" algn="l"/>
              </a:tabLst>
            </a:pPr>
            <a:r>
              <a:rPr lang="en-GB" sz="500" dirty="0">
                <a:latin typeface="Times New Roman" pitchFamily="18" charset="0"/>
                <a:cs typeface="Times New Roman" pitchFamily="18" charset="0"/>
              </a:rPr>
              <a:t>The total column sensor uses a single grating and a </a:t>
            </a:r>
            <a:r>
              <a:rPr lang="en-GB" sz="500" dirty="0" smtClean="0">
                <a:latin typeface="Times New Roman" pitchFamily="18" charset="0"/>
                <a:cs typeface="Times New Roman" pitchFamily="18" charset="0"/>
              </a:rPr>
              <a:t> Charge-Coupled Device (CCD) </a:t>
            </a:r>
            <a:r>
              <a:rPr lang="en-GB" sz="500" dirty="0">
                <a:latin typeface="Times New Roman" pitchFamily="18" charset="0"/>
                <a:cs typeface="Times New Roman" pitchFamily="18" charset="0"/>
              </a:rPr>
              <a:t>array detector to make measurements every 0.42 nm from 300 nm to 380 nm with 1.0-nm resolution. It has a </a:t>
            </a:r>
            <a:r>
              <a:rPr lang="en-GB" sz="500" dirty="0" smtClean="0">
                <a:latin typeface="Times New Roman" pitchFamily="18" charset="0"/>
                <a:cs typeface="Times New Roman" pitchFamily="18" charset="0"/>
              </a:rPr>
              <a:t>110° </a:t>
            </a:r>
            <a:r>
              <a:rPr lang="en-GB" sz="500" dirty="0">
                <a:latin typeface="Times New Roman" pitchFamily="18" charset="0"/>
                <a:cs typeface="Times New Roman" pitchFamily="18" charset="0"/>
              </a:rPr>
              <a:t>cross-track FOV and 0.27° along-track slit width FOV.  The measurements are combined into 35 cross-track bins: 3.35° (50 km) at nadir, and 2.84° at ±55°. The resolution is 50 km along-track at nadir, with a 7.6-second reporting period</a:t>
            </a:r>
            <a:r>
              <a:rPr lang="en-GB" sz="500" dirty="0" smtClean="0">
                <a:latin typeface="Times New Roman" pitchFamily="18" charset="0"/>
                <a:cs typeface="Times New Roman" pitchFamily="18" charset="0"/>
              </a:rPr>
              <a:t>. (This resolution choice is changeable; we are investigating the use smaller FOVs.)</a:t>
            </a:r>
            <a:r>
              <a:rPr lang="en-GB" sz="500" dirty="0">
                <a:latin typeface="Times New Roman" pitchFamily="18" charset="0"/>
                <a:cs typeface="Times New Roman" pitchFamily="18" charset="0"/>
              </a:rPr>
              <a:t> </a:t>
            </a:r>
            <a:r>
              <a:rPr lang="en-GB" sz="500" dirty="0" smtClean="0">
                <a:latin typeface="Times New Roman" pitchFamily="18" charset="0"/>
                <a:cs typeface="Times New Roman" pitchFamily="18" charset="0"/>
              </a:rPr>
              <a:t>The </a:t>
            </a:r>
            <a:r>
              <a:rPr lang="en-GB" sz="500" dirty="0">
                <a:latin typeface="Times New Roman" pitchFamily="18" charset="0"/>
                <a:cs typeface="Times New Roman" pitchFamily="18" charset="0"/>
              </a:rPr>
              <a:t>nadir profile sensor uses a double monochromator and a CCD array detector to make measurements every 0.42 nm from 250 nm to 310 nm with 1.0-nm resolution. It has a 16.6° cross-track FOV, 0.26° along-track slit width. </a:t>
            </a:r>
            <a:r>
              <a:rPr lang="en-GB" sz="500" dirty="0" smtClean="0">
                <a:latin typeface="Times New Roman" pitchFamily="18" charset="0"/>
                <a:cs typeface="Times New Roman" pitchFamily="18" charset="0"/>
              </a:rPr>
              <a:t>The </a:t>
            </a:r>
            <a:r>
              <a:rPr lang="en-GB" sz="500" dirty="0">
                <a:latin typeface="Times New Roman" pitchFamily="18" charset="0"/>
                <a:cs typeface="Times New Roman" pitchFamily="18" charset="0"/>
              </a:rPr>
              <a:t>reporting period is 38 seconds giving it a 250 km x 250 km cell size collocated with the five central total column cells. </a:t>
            </a:r>
          </a:p>
          <a:p>
            <a:pPr hangingPunct="0">
              <a:lnSpc>
                <a:spcPct val="96000"/>
              </a:lnSpc>
              <a:buClr>
                <a:srgbClr val="000000"/>
              </a:buClr>
              <a:buSzPct val="70000"/>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 pos="1983344" algn="l"/>
                <a:tab pos="2135909" algn="l"/>
                <a:tab pos="2288473" algn="l"/>
                <a:tab pos="2441038" algn="l"/>
                <a:tab pos="2593603" algn="l"/>
                <a:tab pos="2746168" algn="l"/>
                <a:tab pos="2898733" algn="l"/>
              </a:tabLst>
            </a:pPr>
            <a:r>
              <a:rPr lang="en-GB" sz="500" dirty="0">
                <a:latin typeface="Times New Roman" pitchFamily="18" charset="0"/>
                <a:cs typeface="Times New Roman" pitchFamily="18" charset="0"/>
              </a:rPr>
              <a:t>The limb profile sensor is a prism spectrometer with spectral coverage from 290 nm to 1000 nm. It has three slits separated by 4.25° with a 19-second reporting period that equates to 125 km along-track motion. The slits have 112 km (1.95°) vertical FOVs equating to 0 to 60 km coverage at the limb, plus offsets for pointing uncertainty, orbital variation, and Earth oblateness. The CCD array detector provides measurements every 1.1 km with 2.1-km vertical resolution. The products for the Limb Profiler are not </a:t>
            </a:r>
            <a:r>
              <a:rPr lang="en-GB" sz="500" dirty="0" smtClean="0">
                <a:latin typeface="Times New Roman" pitchFamily="18" charset="0"/>
                <a:cs typeface="Times New Roman" pitchFamily="18" charset="0"/>
              </a:rPr>
              <a:t>discussed in </a:t>
            </a:r>
            <a:r>
              <a:rPr lang="en-US" sz="500" dirty="0" smtClean="0">
                <a:latin typeface="Times New Roman" pitchFamily="18" charset="0"/>
                <a:cs typeface="Times New Roman" pitchFamily="18" charset="0"/>
              </a:rPr>
              <a:t>detail here.</a:t>
            </a:r>
            <a:endParaRPr lang="en-US" sz="500" dirty="0">
              <a:latin typeface="Times New Roman" pitchFamily="18" charset="0"/>
              <a:cs typeface="Times New Roman" pitchFamily="18" charset="0"/>
            </a:endParaRPr>
          </a:p>
        </p:txBody>
      </p:sp>
      <p:sp>
        <p:nvSpPr>
          <p:cNvPr id="10" name="Text Box 12"/>
          <p:cNvSpPr txBox="1">
            <a:spLocks noChangeArrowheads="1"/>
          </p:cNvSpPr>
          <p:nvPr/>
        </p:nvSpPr>
        <p:spPr bwMode="auto">
          <a:xfrm>
            <a:off x="170910" y="3683000"/>
            <a:ext cx="944012" cy="152908"/>
          </a:xfrm>
          <a:prstGeom prst="rect">
            <a:avLst/>
          </a:prstGeom>
          <a:noFill/>
          <a:ln w="9525">
            <a:noFill/>
            <a:miter lim="800000"/>
            <a:headEnd/>
            <a:tailEnd/>
          </a:ln>
        </p:spPr>
        <p:txBody>
          <a:bodyPr wrap="none" lIns="18968" tIns="9863" rIns="18968" bIns="9863">
            <a:spAutoFit/>
          </a:bodyPr>
          <a:lstStyle/>
          <a:p>
            <a:pPr>
              <a:lnSpc>
                <a:spcPct val="96000"/>
              </a:lnSpc>
              <a:buClr>
                <a:srgbClr val="FFFF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Lst>
            </a:pPr>
            <a:r>
              <a:rPr lang="en-GB" sz="900" b="1" u="sng" dirty="0">
                <a:solidFill>
                  <a:srgbClr val="0000FF"/>
                </a:solidFill>
              </a:rPr>
              <a:t>Calibration System</a:t>
            </a:r>
          </a:p>
        </p:txBody>
      </p:sp>
      <p:sp>
        <p:nvSpPr>
          <p:cNvPr id="11" name="Text Box 13"/>
          <p:cNvSpPr txBox="1">
            <a:spLocks noChangeArrowheads="1"/>
          </p:cNvSpPr>
          <p:nvPr/>
        </p:nvSpPr>
        <p:spPr bwMode="auto">
          <a:xfrm>
            <a:off x="175638" y="3841750"/>
            <a:ext cx="4315298" cy="610850"/>
          </a:xfrm>
          <a:prstGeom prst="rect">
            <a:avLst/>
          </a:prstGeom>
          <a:noFill/>
          <a:ln w="9525">
            <a:noFill/>
            <a:miter lim="800000"/>
            <a:headEnd/>
            <a:tailEnd/>
          </a:ln>
        </p:spPr>
        <p:txBody>
          <a:bodyPr wrap="square" lIns="18968" tIns="9863" rIns="18968" bIns="9863">
            <a:spAutoFit/>
          </a:bodyPr>
          <a:lstStyle/>
          <a:p>
            <a:pPr>
              <a:lnSpc>
                <a:spcPct val="96000"/>
              </a:lnSpc>
              <a:buClr>
                <a:srgbClr val="FFFFFF"/>
              </a:buClr>
              <a:buSzPct val="213000"/>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 pos="1983344" algn="l"/>
                <a:tab pos="2135909" algn="l"/>
                <a:tab pos="2288473" algn="l"/>
                <a:tab pos="2441038" algn="l"/>
                <a:tab pos="2593603" algn="l"/>
                <a:tab pos="2746168" algn="l"/>
                <a:tab pos="2898733" algn="l"/>
                <a:tab pos="3051297" algn="l"/>
              </a:tabLst>
            </a:pPr>
            <a:r>
              <a:rPr lang="en-US" sz="500" dirty="0">
                <a:latin typeface="Times New Roman" pitchFamily="18" charset="0"/>
                <a:cs typeface="Times New Roman" pitchFamily="18" charset="0"/>
              </a:rPr>
              <a:t>The OMPS instruments (Nadir Mapper, Nadir Profiler, and Limb Profiler) are designed to take a set of measurements to allow analysts to maintain the instrument characterization and calibration.[2] For each of the instruments, this task can be broken into two components, tracking the performance of the CCD array detectors and electronics, and tracking the performance of the optical components, that is, the telescopes and spectrometers. The instruments make measurements on the night side of orbits with the apertures closed. One set is made without any sources and is used to track the CCD array dark currents. Another set is made with illumination by an LED and is used to track CCD non-linearity and pixel-to-pixel non-uniform response. The instruments also make solar measurements using pairs of diffusers. Judicious operation of working and reference diffusers allows analysts to track the diffuser degradation. The solar measurements also provide check on the </a:t>
            </a:r>
            <a:r>
              <a:rPr lang="en-US" sz="500" dirty="0" smtClean="0">
                <a:latin typeface="Times New Roman" pitchFamily="18" charset="0"/>
                <a:cs typeface="Times New Roman" pitchFamily="18" charset="0"/>
              </a:rPr>
              <a:t>wave-length </a:t>
            </a:r>
            <a:r>
              <a:rPr lang="en-US" sz="500" dirty="0">
                <a:latin typeface="Times New Roman" pitchFamily="18" charset="0"/>
                <a:cs typeface="Times New Roman" pitchFamily="18" charset="0"/>
              </a:rPr>
              <a:t>scale and bandpass. The instruments have completed multiple passes through their internal dark and nonlinearity calibration sequences and </a:t>
            </a:r>
            <a:r>
              <a:rPr lang="en-US" sz="500" dirty="0" smtClean="0">
                <a:latin typeface="Times New Roman" pitchFamily="18" charset="0"/>
                <a:cs typeface="Times New Roman" pitchFamily="18" charset="0"/>
              </a:rPr>
              <a:t>have made an annual set of solar </a:t>
            </a:r>
            <a:r>
              <a:rPr lang="en-US" sz="500" dirty="0">
                <a:latin typeface="Times New Roman" pitchFamily="18" charset="0"/>
                <a:cs typeface="Times New Roman" pitchFamily="18" charset="0"/>
              </a:rPr>
              <a:t>measurements</a:t>
            </a:r>
            <a:r>
              <a:rPr lang="en-US" sz="500" dirty="0" smtClean="0">
                <a:latin typeface="Times New Roman" pitchFamily="18" charset="0"/>
                <a:cs typeface="Times New Roman" pitchFamily="18" charset="0"/>
              </a:rPr>
              <a:t>. The instruments show little degradation in the comparisons of the working &amp; reference diffuser measurements over the first year.</a:t>
            </a:r>
            <a:endParaRPr lang="en-US" sz="500" dirty="0">
              <a:latin typeface="Times New Roman" pitchFamily="18" charset="0"/>
              <a:cs typeface="Times New Roman" pitchFamily="18" charset="0"/>
            </a:endParaRPr>
          </a:p>
        </p:txBody>
      </p:sp>
      <p:sp>
        <p:nvSpPr>
          <p:cNvPr id="12" name="Text Box 103"/>
          <p:cNvSpPr txBox="1">
            <a:spLocks noChangeArrowheads="1"/>
          </p:cNvSpPr>
          <p:nvPr/>
        </p:nvSpPr>
        <p:spPr bwMode="auto">
          <a:xfrm>
            <a:off x="269875" y="3488306"/>
            <a:ext cx="1237912" cy="172971"/>
          </a:xfrm>
          <a:prstGeom prst="rect">
            <a:avLst/>
          </a:prstGeom>
          <a:noFill/>
          <a:ln w="9525">
            <a:noFill/>
            <a:miter lim="800000"/>
            <a:headEnd/>
            <a:tailEnd/>
          </a:ln>
        </p:spPr>
        <p:txBody>
          <a:bodyPr lIns="19272" tIns="9636" rIns="19272" bIns="9636">
            <a:spAutoFit/>
          </a:bodyPr>
          <a:lstStyle/>
          <a:p>
            <a:pPr eaLnBrk="0" hangingPunct="0"/>
            <a:r>
              <a:rPr lang="en-US" sz="500" dirty="0">
                <a:solidFill>
                  <a:srgbClr val="000000"/>
                </a:solidFill>
                <a:latin typeface="Times New Roman" pitchFamily="18" charset="0"/>
              </a:rPr>
              <a:t>Instrument Fields of View.  Schematic from Ball Aerospace and Technology Corporation.</a:t>
            </a:r>
          </a:p>
        </p:txBody>
      </p:sp>
      <p:sp>
        <p:nvSpPr>
          <p:cNvPr id="13" name="Text Box 194"/>
          <p:cNvSpPr txBox="1">
            <a:spLocks noChangeArrowheads="1"/>
          </p:cNvSpPr>
          <p:nvPr/>
        </p:nvSpPr>
        <p:spPr bwMode="auto">
          <a:xfrm>
            <a:off x="4588213" y="660467"/>
            <a:ext cx="4361234" cy="692497"/>
          </a:xfrm>
          <a:prstGeom prst="rect">
            <a:avLst/>
          </a:prstGeom>
          <a:noFill/>
          <a:ln w="9525">
            <a:noFill/>
            <a:miter lim="800000"/>
            <a:headEnd/>
            <a:tailEnd/>
          </a:ln>
        </p:spPr>
        <p:txBody>
          <a:bodyPr wrap="square" lIns="0" tIns="0" rIns="0" bIns="0">
            <a:spAutoFit/>
          </a:bodyPr>
          <a:lstStyle/>
          <a:p>
            <a:r>
              <a:rPr lang="en-US" sz="500" dirty="0">
                <a:latin typeface="Times New Roman" pitchFamily="18" charset="0"/>
                <a:cs typeface="Times New Roman" pitchFamily="18" charset="0"/>
              </a:rPr>
              <a:t>The product retrieval algorithms are designed to use ratios of Earth radiance to solar irradiance, to make use of pairs and triplets of measurements, and, in the case of the Limb profiler, to use normalization to measurements at reference tangent heights, greatly reducing sensitivity to instrument throughput changes [</a:t>
            </a:r>
            <a:r>
              <a:rPr lang="en-US" sz="500" dirty="0" smtClean="0">
                <a:latin typeface="Times New Roman" pitchFamily="18" charset="0"/>
                <a:cs typeface="Times New Roman" pitchFamily="18" charset="0"/>
              </a:rPr>
              <a:t>3]. </a:t>
            </a:r>
            <a:r>
              <a:rPr lang="en-US" sz="500" dirty="0">
                <a:latin typeface="Times New Roman" pitchFamily="18" charset="0"/>
                <a:cs typeface="Times New Roman" pitchFamily="18" charset="0"/>
              </a:rPr>
              <a:t>The hyperspectral nature of the detectors provides information at wavelengths not used directly in the retrieval algorithm. Residuals for these measurements are used to check the consistency of the retrieved quantities. For example, differences in the ozone absorption cross-section for channels between </a:t>
            </a:r>
            <a:r>
              <a:rPr lang="en-US" sz="500" dirty="0" smtClean="0">
                <a:latin typeface="Times New Roman" pitchFamily="18" charset="0"/>
                <a:cs typeface="Times New Roman" pitchFamily="18" charset="0"/>
              </a:rPr>
              <a:t>306 </a:t>
            </a:r>
            <a:r>
              <a:rPr lang="en-US" sz="500" dirty="0">
                <a:latin typeface="Times New Roman" pitchFamily="18" charset="0"/>
                <a:cs typeface="Times New Roman" pitchFamily="18" charset="0"/>
              </a:rPr>
              <a:t>nm and </a:t>
            </a:r>
            <a:r>
              <a:rPr lang="en-US" sz="500" dirty="0" smtClean="0">
                <a:latin typeface="Times New Roman" pitchFamily="18" charset="0"/>
                <a:cs typeface="Times New Roman" pitchFamily="18" charset="0"/>
              </a:rPr>
              <a:t>313 </a:t>
            </a:r>
            <a:r>
              <a:rPr lang="en-US" sz="500" dirty="0">
                <a:latin typeface="Times New Roman" pitchFamily="18" charset="0"/>
                <a:cs typeface="Times New Roman" pitchFamily="18" charset="0"/>
              </a:rPr>
              <a:t>nm provide a test of the retrievals for equatorial viewing conditions. The differential sensitivity of the top of atmosphere radiances at reflectivity channels from 340 nm to 360 nm to satellite viewing angles and solar zenith angles provide opportunities to check the calibration by comparisons of derived cross track minimum reflectivity estimates. Empirical Orthogonal Function (EOF) analysis was conducted on  the covariance matrix for spectra for the central cross-track position for the 365 nm to 380 nm wavelength range for parts of six orbits on 1/28/2012. The first two patterns contain 90% of the variability after removing a 3</a:t>
            </a:r>
            <a:r>
              <a:rPr lang="en-US" sz="500" baseline="30000" dirty="0">
                <a:latin typeface="Times New Roman" pitchFamily="18" charset="0"/>
                <a:cs typeface="Times New Roman" pitchFamily="18" charset="0"/>
              </a:rPr>
              <a:t>rd</a:t>
            </a:r>
            <a:r>
              <a:rPr lang="en-US" sz="500" dirty="0">
                <a:latin typeface="Times New Roman" pitchFamily="18" charset="0"/>
                <a:cs typeface="Times New Roman" pitchFamily="18" charset="0"/>
              </a:rPr>
              <a:t> order polynomial from Radiance </a:t>
            </a:r>
            <a:r>
              <a:rPr lang="en-US" sz="500" dirty="0" smtClean="0">
                <a:latin typeface="Times New Roman" pitchFamily="18" charset="0"/>
                <a:cs typeface="Times New Roman" pitchFamily="18" charset="0"/>
              </a:rPr>
              <a:t>divided </a:t>
            </a:r>
            <a:r>
              <a:rPr lang="en-US" sz="500" dirty="0">
                <a:latin typeface="Times New Roman" pitchFamily="18" charset="0"/>
                <a:cs typeface="Times New Roman" pitchFamily="18" charset="0"/>
              </a:rPr>
              <a:t>by the Average Radiance. The two patterns are </a:t>
            </a:r>
            <a:r>
              <a:rPr lang="en-US" sz="500" dirty="0" smtClean="0">
                <a:latin typeface="Times New Roman" pitchFamily="18" charset="0"/>
                <a:cs typeface="Times New Roman" pitchFamily="18" charset="0"/>
              </a:rPr>
              <a:t>primarily combinations </a:t>
            </a:r>
            <a:r>
              <a:rPr lang="en-US" sz="500" dirty="0">
                <a:latin typeface="Times New Roman" pitchFamily="18" charset="0"/>
                <a:cs typeface="Times New Roman" pitchFamily="18" charset="0"/>
              </a:rPr>
              <a:t>of Wavelength Scale Shift and Ring Effect/Stray Light variations. </a:t>
            </a:r>
          </a:p>
        </p:txBody>
      </p:sp>
      <p:sp>
        <p:nvSpPr>
          <p:cNvPr id="14" name="Text Box 200"/>
          <p:cNvSpPr txBox="1">
            <a:spLocks noChangeArrowheads="1"/>
          </p:cNvSpPr>
          <p:nvPr/>
        </p:nvSpPr>
        <p:spPr bwMode="auto">
          <a:xfrm>
            <a:off x="194553" y="5974842"/>
            <a:ext cx="570512" cy="152908"/>
          </a:xfrm>
          <a:prstGeom prst="rect">
            <a:avLst/>
          </a:prstGeom>
          <a:noFill/>
          <a:ln w="9525">
            <a:noFill/>
            <a:miter lim="800000"/>
            <a:headEnd/>
            <a:tailEnd/>
          </a:ln>
        </p:spPr>
        <p:txBody>
          <a:bodyPr wrap="none" lIns="18968" tIns="9863" rIns="18968" bIns="9863">
            <a:spAutoFit/>
          </a:bodyPr>
          <a:lstStyle/>
          <a:p>
            <a:pPr>
              <a:lnSpc>
                <a:spcPct val="96000"/>
              </a:lnSpc>
              <a:buClr>
                <a:srgbClr val="FFFF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Lst>
            </a:pPr>
            <a:r>
              <a:rPr lang="en-GB" sz="900" b="1" u="sng" dirty="0">
                <a:solidFill>
                  <a:srgbClr val="0000FF"/>
                </a:solidFill>
              </a:rPr>
              <a:t>References</a:t>
            </a:r>
          </a:p>
        </p:txBody>
      </p:sp>
      <p:sp>
        <p:nvSpPr>
          <p:cNvPr id="15" name="Text Box 207"/>
          <p:cNvSpPr txBox="1">
            <a:spLocks noChangeArrowheads="1"/>
          </p:cNvSpPr>
          <p:nvPr/>
        </p:nvSpPr>
        <p:spPr bwMode="auto">
          <a:xfrm>
            <a:off x="210766" y="6131942"/>
            <a:ext cx="3664085" cy="553998"/>
          </a:xfrm>
          <a:prstGeom prst="rect">
            <a:avLst/>
          </a:prstGeom>
          <a:noFill/>
          <a:ln w="9525">
            <a:noFill/>
            <a:miter lim="800000"/>
            <a:headEnd/>
            <a:tailEnd/>
          </a:ln>
        </p:spPr>
        <p:txBody>
          <a:bodyPr wrap="square" lIns="0" tIns="0" rIns="0" bIns="0">
            <a:spAutoFit/>
          </a:bodyPr>
          <a:lstStyle/>
          <a:p>
            <a:r>
              <a:rPr lang="en-US" sz="400" dirty="0" smtClean="0"/>
              <a:t>[</a:t>
            </a:r>
            <a:r>
              <a:rPr lang="en-US" sz="400" dirty="0"/>
              <a:t>1] Juan V. Rodriguez, et al., “An overview of the nadir sensor and algorithms for the NPOESS ozone mapping and profiler suite (OMPS),” </a:t>
            </a:r>
            <a:r>
              <a:rPr lang="en-US" sz="400" i="1" dirty="0"/>
              <a:t>Proc. SPIE</a:t>
            </a:r>
            <a:r>
              <a:rPr lang="en-US" sz="400" dirty="0"/>
              <a:t>, 4891, April 2003</a:t>
            </a:r>
            <a:r>
              <a:rPr lang="en-US" sz="400" dirty="0" smtClean="0"/>
              <a:t>,.</a:t>
            </a:r>
            <a:endParaRPr lang="en-US" sz="400" dirty="0"/>
          </a:p>
          <a:p>
            <a:r>
              <a:rPr lang="en-US" sz="400" dirty="0"/>
              <a:t>[2] Quinn P. Remund, et al., “The ozone mapping and profiler suite (OMPS): on-orbit calibration design,” </a:t>
            </a:r>
            <a:r>
              <a:rPr lang="en-US" sz="400" i="1" dirty="0"/>
              <a:t>Proc. SPIE</a:t>
            </a:r>
            <a:r>
              <a:rPr lang="en-US" sz="400" dirty="0"/>
              <a:t>, 5652, pp.165-173. December 2004</a:t>
            </a:r>
            <a:r>
              <a:rPr lang="en-US" sz="400" dirty="0" smtClean="0"/>
              <a:t>,.</a:t>
            </a:r>
          </a:p>
          <a:p>
            <a:r>
              <a:rPr lang="en-US" sz="400" dirty="0" smtClean="0"/>
              <a:t>[</a:t>
            </a:r>
            <a:r>
              <a:rPr lang="en-US" sz="400" dirty="0"/>
              <a:t>3] </a:t>
            </a:r>
            <a:r>
              <a:rPr lang="en-US" sz="400" i="1" dirty="0"/>
              <a:t>Earth Science Satellite Remote Sensing Vol.1: Science and Instruments</a:t>
            </a:r>
            <a:r>
              <a:rPr lang="en-US" sz="400" dirty="0"/>
              <a:t>, Qu, J.J.; Gao, W.; Kafatos, M.; Murphy, R.E.; Salomonson, V.V. (Eds.), 2006, Springer Verlag</a:t>
            </a:r>
            <a:r>
              <a:rPr lang="en-US" sz="400" dirty="0" smtClean="0"/>
              <a:t>,. </a:t>
            </a:r>
            <a:r>
              <a:rPr lang="en-US" sz="400" dirty="0"/>
              <a:t>“Chapter 21: Introduction to the Ozone Mapping and Profiler Suite (OMPS),” L. Flynn, C. Seftor, J. Larsen, and P. Xu, Springer Verlag, July 2004. </a:t>
            </a:r>
          </a:p>
          <a:p>
            <a:r>
              <a:rPr lang="en-US" sz="500" dirty="0" smtClean="0">
                <a:latin typeface="Times New Roman" pitchFamily="18" charset="0"/>
                <a:cs typeface="Times New Roman" pitchFamily="18" charset="0"/>
                <a:hlinkClick r:id="rId3"/>
              </a:rPr>
              <a:t>Satellite </a:t>
            </a:r>
            <a:r>
              <a:rPr lang="en-US" sz="500" dirty="0">
                <a:latin typeface="Times New Roman" pitchFamily="18" charset="0"/>
                <a:cs typeface="Times New Roman" pitchFamily="18" charset="0"/>
                <a:hlinkClick r:id="rId3"/>
              </a:rPr>
              <a:t>Monitoring</a:t>
            </a:r>
            <a:r>
              <a:rPr lang="en-US" sz="500" dirty="0">
                <a:latin typeface="Times New Roman" pitchFamily="18" charset="0"/>
                <a:cs typeface="Times New Roman" pitchFamily="18" charset="0"/>
              </a:rPr>
              <a:t>  </a:t>
            </a:r>
            <a:r>
              <a:rPr lang="en-US" sz="500" dirty="0">
                <a:latin typeface="Times New Roman" pitchFamily="18" charset="0"/>
                <a:cs typeface="Times New Roman" pitchFamily="18" charset="0"/>
                <a:hlinkClick r:id="rId4"/>
              </a:rPr>
              <a:t>http://www.star.nesdis.noaa.gov/icvs/PROD/proComparison.php</a:t>
            </a:r>
            <a:endParaRPr lang="en-US" sz="500" dirty="0">
              <a:latin typeface="Times New Roman" pitchFamily="18" charset="0"/>
              <a:cs typeface="Times New Roman" pitchFamily="18" charset="0"/>
            </a:endParaRPr>
          </a:p>
          <a:p>
            <a:r>
              <a:rPr lang="en-US" sz="500" dirty="0" smtClean="0">
                <a:latin typeface="Times New Roman" pitchFamily="18" charset="0"/>
                <a:cs typeface="Times New Roman" pitchFamily="18" charset="0"/>
                <a:hlinkClick r:id="rId5"/>
              </a:rPr>
              <a:t>OMPS NM and NP Data archive </a:t>
            </a:r>
            <a:r>
              <a:rPr lang="en-US" sz="500" dirty="0">
                <a:latin typeface="Times New Roman" pitchFamily="18" charset="0"/>
                <a:cs typeface="Times New Roman" pitchFamily="18" charset="0"/>
                <a:hlinkClick r:id="rId5"/>
              </a:rPr>
              <a:t>http://</a:t>
            </a:r>
            <a:r>
              <a:rPr lang="en-US" sz="500" dirty="0" smtClean="0">
                <a:latin typeface="Times New Roman" pitchFamily="18" charset="0"/>
                <a:cs typeface="Times New Roman" pitchFamily="18" charset="0"/>
                <a:hlinkClick r:id="rId5"/>
              </a:rPr>
              <a:t>www.nsof.class.noaa.gov/saa/products/search?datatype_family=OMPS</a:t>
            </a:r>
            <a:endParaRPr lang="en-US" sz="500" dirty="0" smtClean="0">
              <a:latin typeface="Times New Roman" pitchFamily="18" charset="0"/>
              <a:cs typeface="Times New Roman" pitchFamily="18" charset="0"/>
            </a:endParaRPr>
          </a:p>
          <a:p>
            <a:r>
              <a:rPr lang="en-US" sz="500" dirty="0" smtClean="0">
                <a:latin typeface="Times New Roman" pitchFamily="18" charset="0"/>
                <a:cs typeface="Times New Roman" pitchFamily="18" charset="0"/>
                <a:hlinkClick r:id="rId6"/>
              </a:rPr>
              <a:t>Operational BUFR ozone products http://projects.osd.noaa.gov/NDE/index.htm</a:t>
            </a:r>
            <a:endParaRPr lang="en-US" sz="500" dirty="0" smtClean="0">
              <a:latin typeface="Times New Roman" pitchFamily="18" charset="0"/>
              <a:cs typeface="Times New Roman" pitchFamily="18" charset="0"/>
            </a:endParaRPr>
          </a:p>
          <a:p>
            <a:r>
              <a:rPr lang="en-US" sz="500" dirty="0" smtClean="0">
                <a:latin typeface="Times New Roman" pitchFamily="18" charset="0"/>
                <a:cs typeface="Times New Roman" pitchFamily="18" charset="0"/>
                <a:hlinkClick r:id="rId7"/>
              </a:rPr>
              <a:t>Ground-based  http://www.esrl.noaa.gov/gmd/grad/neubrew/ProductDisplays.jsp</a:t>
            </a:r>
            <a:endParaRPr lang="en-US" sz="500" dirty="0" smtClean="0">
              <a:latin typeface="Times New Roman" pitchFamily="18" charset="0"/>
              <a:cs typeface="Times New Roman" pitchFamily="18" charset="0"/>
            </a:endParaRPr>
          </a:p>
        </p:txBody>
      </p:sp>
      <p:sp>
        <p:nvSpPr>
          <p:cNvPr id="17" name="Text Box 7"/>
          <p:cNvSpPr txBox="1">
            <a:spLocks noChangeArrowheads="1"/>
          </p:cNvSpPr>
          <p:nvPr/>
        </p:nvSpPr>
        <p:spPr bwMode="auto">
          <a:xfrm>
            <a:off x="3891065" y="5540375"/>
            <a:ext cx="1806427" cy="152908"/>
          </a:xfrm>
          <a:prstGeom prst="rect">
            <a:avLst/>
          </a:prstGeom>
          <a:noFill/>
          <a:ln w="9525">
            <a:noFill/>
            <a:miter lim="800000"/>
            <a:headEnd/>
            <a:tailEnd/>
          </a:ln>
        </p:spPr>
        <p:txBody>
          <a:bodyPr wrap="none" lIns="18968" tIns="9863" rIns="18968" bIns="9863">
            <a:spAutoFit/>
          </a:bodyPr>
          <a:lstStyle/>
          <a:p>
            <a:pPr>
              <a:lnSpc>
                <a:spcPct val="96000"/>
              </a:lnSpc>
              <a:buClr>
                <a:srgbClr val="FFFF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Lst>
            </a:pPr>
            <a:r>
              <a:rPr lang="en-GB" sz="900" b="1" u="sng" dirty="0">
                <a:solidFill>
                  <a:srgbClr val="0000FF"/>
                </a:solidFill>
              </a:rPr>
              <a:t>Rapid Comparison to Other Products</a:t>
            </a:r>
          </a:p>
        </p:txBody>
      </p:sp>
      <p:sp>
        <p:nvSpPr>
          <p:cNvPr id="18" name="Text Box 12"/>
          <p:cNvSpPr txBox="1">
            <a:spLocks noChangeArrowheads="1"/>
          </p:cNvSpPr>
          <p:nvPr/>
        </p:nvSpPr>
        <p:spPr bwMode="auto">
          <a:xfrm>
            <a:off x="4572000" y="493117"/>
            <a:ext cx="2947765" cy="152908"/>
          </a:xfrm>
          <a:prstGeom prst="rect">
            <a:avLst/>
          </a:prstGeom>
          <a:noFill/>
          <a:ln w="9525">
            <a:noFill/>
            <a:miter lim="800000"/>
            <a:headEnd/>
            <a:tailEnd/>
          </a:ln>
        </p:spPr>
        <p:txBody>
          <a:bodyPr wrap="none" lIns="18968" tIns="9863" rIns="18968" bIns="9863">
            <a:spAutoFit/>
          </a:bodyPr>
          <a:lstStyle/>
          <a:p>
            <a:pPr>
              <a:lnSpc>
                <a:spcPct val="96000"/>
              </a:lnSpc>
              <a:buClr>
                <a:srgbClr val="FFFF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Lst>
            </a:pPr>
            <a:r>
              <a:rPr lang="en-GB" sz="900" b="1" u="sng" dirty="0">
                <a:solidFill>
                  <a:srgbClr val="0000FF"/>
                </a:solidFill>
              </a:rPr>
              <a:t>Internal Consistency and Measurement Information Content</a:t>
            </a:r>
          </a:p>
        </p:txBody>
      </p:sp>
      <p:grpSp>
        <p:nvGrpSpPr>
          <p:cNvPr id="2" name="Group 178"/>
          <p:cNvGrpSpPr>
            <a:grpSpLocks/>
          </p:cNvGrpSpPr>
          <p:nvPr/>
        </p:nvGrpSpPr>
        <p:grpSpPr bwMode="auto">
          <a:xfrm>
            <a:off x="1681400" y="2952194"/>
            <a:ext cx="799592" cy="610235"/>
            <a:chOff x="13680143" y="20112318"/>
            <a:chExt cx="3758081" cy="2929127"/>
          </a:xfrm>
        </p:grpSpPr>
        <p:sp>
          <p:nvSpPr>
            <p:cNvPr id="20" name="AutoShape 4"/>
            <p:cNvSpPr>
              <a:spLocks noChangeAspect="1" noChangeArrowheads="1"/>
            </p:cNvSpPr>
            <p:nvPr/>
          </p:nvSpPr>
          <p:spPr bwMode="auto">
            <a:xfrm flipV="1">
              <a:off x="16375717" y="20448868"/>
              <a:ext cx="625475" cy="425450"/>
            </a:xfrm>
            <a:prstGeom prst="rtTriangle">
              <a:avLst/>
            </a:prstGeom>
            <a:solidFill>
              <a:schemeClr val="accent1"/>
            </a:solidFill>
            <a:ln w="9525">
              <a:solidFill>
                <a:schemeClr val="tx1"/>
              </a:solidFill>
              <a:miter lim="800000"/>
              <a:headEnd/>
              <a:tailEnd/>
            </a:ln>
          </p:spPr>
          <p:txBody>
            <a:bodyPr wrap="none" anchor="ctr"/>
            <a:lstStyle/>
            <a:p>
              <a:endParaRPr lang="en-US"/>
            </a:p>
          </p:txBody>
        </p:sp>
        <p:sp>
          <p:nvSpPr>
            <p:cNvPr id="21" name="Line 5"/>
            <p:cNvSpPr>
              <a:spLocks noChangeAspect="1" noChangeShapeType="1"/>
            </p:cNvSpPr>
            <p:nvPr/>
          </p:nvSpPr>
          <p:spPr bwMode="auto">
            <a:xfrm>
              <a:off x="16375717" y="20448868"/>
              <a:ext cx="625475" cy="0"/>
            </a:xfrm>
            <a:prstGeom prst="line">
              <a:avLst/>
            </a:prstGeom>
            <a:noFill/>
            <a:ln w="38100" cap="rnd">
              <a:solidFill>
                <a:schemeClr val="tx1"/>
              </a:solidFill>
              <a:prstDash val="sysDot"/>
              <a:round/>
              <a:headEnd/>
              <a:tailEnd/>
            </a:ln>
          </p:spPr>
          <p:txBody>
            <a:bodyPr/>
            <a:lstStyle/>
            <a:p>
              <a:endParaRPr lang="en-US"/>
            </a:p>
          </p:txBody>
        </p:sp>
        <p:sp>
          <p:nvSpPr>
            <p:cNvPr id="22" name="AutoShape 6"/>
            <p:cNvSpPr>
              <a:spLocks noChangeAspect="1" noChangeArrowheads="1"/>
            </p:cNvSpPr>
            <p:nvPr/>
          </p:nvSpPr>
          <p:spPr bwMode="auto">
            <a:xfrm rot="1928642" flipV="1">
              <a:off x="15880417" y="22587231"/>
              <a:ext cx="627063" cy="420687"/>
            </a:xfrm>
            <a:prstGeom prst="rtTriangle">
              <a:avLst/>
            </a:prstGeom>
            <a:solidFill>
              <a:schemeClr val="accent1"/>
            </a:solidFill>
            <a:ln w="9525">
              <a:solidFill>
                <a:schemeClr val="tx1"/>
              </a:solidFill>
              <a:miter lim="800000"/>
              <a:headEnd/>
              <a:tailEnd/>
            </a:ln>
          </p:spPr>
          <p:txBody>
            <a:bodyPr wrap="none" anchor="ctr"/>
            <a:lstStyle/>
            <a:p>
              <a:endParaRPr lang="en-US"/>
            </a:p>
          </p:txBody>
        </p:sp>
        <p:sp>
          <p:nvSpPr>
            <p:cNvPr id="23" name="Line 7"/>
            <p:cNvSpPr>
              <a:spLocks noChangeAspect="1" noChangeShapeType="1"/>
            </p:cNvSpPr>
            <p:nvPr/>
          </p:nvSpPr>
          <p:spPr bwMode="auto">
            <a:xfrm rot="1928642">
              <a:off x="15986780" y="22598343"/>
              <a:ext cx="623887" cy="0"/>
            </a:xfrm>
            <a:prstGeom prst="line">
              <a:avLst/>
            </a:prstGeom>
            <a:noFill/>
            <a:ln w="38100" cap="rnd">
              <a:solidFill>
                <a:schemeClr val="tx1"/>
              </a:solidFill>
              <a:prstDash val="sysDot"/>
              <a:round/>
              <a:headEnd/>
              <a:tailEnd/>
            </a:ln>
          </p:spPr>
          <p:txBody>
            <a:bodyPr/>
            <a:lstStyle/>
            <a:p>
              <a:endParaRPr lang="en-US"/>
            </a:p>
          </p:txBody>
        </p:sp>
        <p:sp>
          <p:nvSpPr>
            <p:cNvPr id="24" name="Line 8"/>
            <p:cNvSpPr>
              <a:spLocks noChangeAspect="1" noChangeShapeType="1"/>
            </p:cNvSpPr>
            <p:nvPr/>
          </p:nvSpPr>
          <p:spPr bwMode="auto">
            <a:xfrm>
              <a:off x="15493067" y="21631556"/>
              <a:ext cx="568325" cy="0"/>
            </a:xfrm>
            <a:prstGeom prst="line">
              <a:avLst/>
            </a:prstGeom>
            <a:noFill/>
            <a:ln w="38100">
              <a:solidFill>
                <a:schemeClr val="tx1"/>
              </a:solidFill>
              <a:round/>
              <a:headEnd/>
              <a:tailEnd/>
            </a:ln>
          </p:spPr>
          <p:txBody>
            <a:bodyPr/>
            <a:lstStyle/>
            <a:p>
              <a:endParaRPr lang="en-US"/>
            </a:p>
          </p:txBody>
        </p:sp>
        <p:sp>
          <p:nvSpPr>
            <p:cNvPr id="25" name="Line 9"/>
            <p:cNvSpPr>
              <a:spLocks noChangeAspect="1" noChangeShapeType="1"/>
            </p:cNvSpPr>
            <p:nvPr/>
          </p:nvSpPr>
          <p:spPr bwMode="auto">
            <a:xfrm>
              <a:off x="16345555" y="21631556"/>
              <a:ext cx="625475" cy="0"/>
            </a:xfrm>
            <a:prstGeom prst="line">
              <a:avLst/>
            </a:prstGeom>
            <a:noFill/>
            <a:ln w="38100">
              <a:solidFill>
                <a:schemeClr val="tx1"/>
              </a:solidFill>
              <a:round/>
              <a:headEnd/>
              <a:tailEnd/>
            </a:ln>
          </p:spPr>
          <p:txBody>
            <a:bodyPr/>
            <a:lstStyle/>
            <a:p>
              <a:endParaRPr lang="en-US"/>
            </a:p>
          </p:txBody>
        </p:sp>
        <p:sp>
          <p:nvSpPr>
            <p:cNvPr id="26" name="Freeform 10"/>
            <p:cNvSpPr>
              <a:spLocks noChangeAspect="1"/>
            </p:cNvSpPr>
            <p:nvPr/>
          </p:nvSpPr>
          <p:spPr bwMode="auto">
            <a:xfrm>
              <a:off x="16061392" y="20904481"/>
              <a:ext cx="284163"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a:p>
          </p:txBody>
        </p:sp>
        <p:sp>
          <p:nvSpPr>
            <p:cNvPr id="27" name="Freeform 11"/>
            <p:cNvSpPr>
              <a:spLocks noChangeAspect="1"/>
            </p:cNvSpPr>
            <p:nvPr/>
          </p:nvSpPr>
          <p:spPr bwMode="auto">
            <a:xfrm>
              <a:off x="15493067" y="21615681"/>
              <a:ext cx="339725"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a:p>
          </p:txBody>
        </p:sp>
        <p:sp>
          <p:nvSpPr>
            <p:cNvPr id="28" name="Oval 12"/>
            <p:cNvSpPr>
              <a:spLocks noChangeAspect="1" noChangeArrowheads="1"/>
            </p:cNvSpPr>
            <p:nvPr/>
          </p:nvSpPr>
          <p:spPr bwMode="auto">
            <a:xfrm>
              <a:off x="17109142" y="22337993"/>
              <a:ext cx="230188" cy="239713"/>
            </a:xfrm>
            <a:prstGeom prst="ellipse">
              <a:avLst/>
            </a:prstGeom>
            <a:solidFill>
              <a:srgbClr val="FFCC00"/>
            </a:solidFill>
            <a:ln w="9525">
              <a:solidFill>
                <a:schemeClr val="tx1"/>
              </a:solidFill>
              <a:round/>
              <a:headEnd/>
              <a:tailEnd/>
            </a:ln>
          </p:spPr>
          <p:txBody>
            <a:bodyPr wrap="none" anchor="ctr"/>
            <a:lstStyle/>
            <a:p>
              <a:endParaRPr lang="en-US"/>
            </a:p>
          </p:txBody>
        </p:sp>
        <p:sp>
          <p:nvSpPr>
            <p:cNvPr id="29" name="Line 13"/>
            <p:cNvSpPr>
              <a:spLocks noChangeAspect="1" noChangeShapeType="1"/>
            </p:cNvSpPr>
            <p:nvPr/>
          </p:nvSpPr>
          <p:spPr bwMode="auto">
            <a:xfrm>
              <a:off x="13786505" y="21631556"/>
              <a:ext cx="568325" cy="0"/>
            </a:xfrm>
            <a:prstGeom prst="line">
              <a:avLst/>
            </a:prstGeom>
            <a:noFill/>
            <a:ln w="38100">
              <a:solidFill>
                <a:schemeClr val="tx1"/>
              </a:solidFill>
              <a:round/>
              <a:headEnd/>
              <a:tailEnd/>
            </a:ln>
          </p:spPr>
          <p:txBody>
            <a:bodyPr/>
            <a:lstStyle/>
            <a:p>
              <a:endParaRPr lang="en-US"/>
            </a:p>
          </p:txBody>
        </p:sp>
        <p:sp>
          <p:nvSpPr>
            <p:cNvPr id="30" name="Line 14"/>
            <p:cNvSpPr>
              <a:spLocks noChangeAspect="1" noChangeShapeType="1"/>
            </p:cNvSpPr>
            <p:nvPr/>
          </p:nvSpPr>
          <p:spPr bwMode="auto">
            <a:xfrm>
              <a:off x="14640580" y="21631556"/>
              <a:ext cx="623887" cy="0"/>
            </a:xfrm>
            <a:prstGeom prst="line">
              <a:avLst/>
            </a:prstGeom>
            <a:noFill/>
            <a:ln w="38100">
              <a:solidFill>
                <a:schemeClr val="tx1"/>
              </a:solidFill>
              <a:round/>
              <a:headEnd/>
              <a:tailEnd/>
            </a:ln>
          </p:spPr>
          <p:txBody>
            <a:bodyPr/>
            <a:lstStyle/>
            <a:p>
              <a:endParaRPr lang="en-US"/>
            </a:p>
          </p:txBody>
        </p:sp>
        <p:sp>
          <p:nvSpPr>
            <p:cNvPr id="31" name="Freeform 15"/>
            <p:cNvSpPr>
              <a:spLocks noChangeAspect="1"/>
            </p:cNvSpPr>
            <p:nvPr/>
          </p:nvSpPr>
          <p:spPr bwMode="auto">
            <a:xfrm>
              <a:off x="14354830" y="20904481"/>
              <a:ext cx="285750"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a:p>
          </p:txBody>
        </p:sp>
        <p:sp>
          <p:nvSpPr>
            <p:cNvPr id="32" name="Freeform 16"/>
            <p:cNvSpPr>
              <a:spLocks noChangeAspect="1"/>
            </p:cNvSpPr>
            <p:nvPr/>
          </p:nvSpPr>
          <p:spPr bwMode="auto">
            <a:xfrm flipV="1">
              <a:off x="13786505" y="20428231"/>
              <a:ext cx="339725"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a:p>
          </p:txBody>
        </p:sp>
        <p:sp>
          <p:nvSpPr>
            <p:cNvPr id="33" name="Oval 17"/>
            <p:cNvSpPr>
              <a:spLocks noChangeAspect="1" noChangeArrowheads="1"/>
            </p:cNvSpPr>
            <p:nvPr/>
          </p:nvSpPr>
          <p:spPr bwMode="auto">
            <a:xfrm>
              <a:off x="14300855" y="22539606"/>
              <a:ext cx="393700" cy="425450"/>
            </a:xfrm>
            <a:prstGeom prst="ellipse">
              <a:avLst/>
            </a:prstGeom>
            <a:solidFill>
              <a:srgbClr val="339966"/>
            </a:solidFill>
            <a:ln w="9525">
              <a:solidFill>
                <a:schemeClr val="tx1"/>
              </a:solidFill>
              <a:round/>
              <a:headEnd/>
              <a:tailEnd/>
            </a:ln>
          </p:spPr>
          <p:txBody>
            <a:bodyPr wrap="none" anchor="ctr"/>
            <a:lstStyle/>
            <a:p>
              <a:endParaRPr lang="en-US"/>
            </a:p>
          </p:txBody>
        </p:sp>
        <p:sp>
          <p:nvSpPr>
            <p:cNvPr id="34" name="Text Box 18"/>
            <p:cNvSpPr txBox="1">
              <a:spLocks noChangeArrowheads="1"/>
            </p:cNvSpPr>
            <p:nvPr/>
          </p:nvSpPr>
          <p:spPr bwMode="auto">
            <a:xfrm>
              <a:off x="13680143" y="22580881"/>
              <a:ext cx="527387" cy="295464"/>
            </a:xfrm>
            <a:prstGeom prst="rect">
              <a:avLst/>
            </a:prstGeom>
            <a:noFill/>
            <a:ln w="9525">
              <a:noFill/>
              <a:miter lim="800000"/>
              <a:headEnd/>
              <a:tailEnd/>
            </a:ln>
          </p:spPr>
          <p:txBody>
            <a:bodyPr wrap="none" lIns="0" tIns="0" rIns="0" bIns="0">
              <a:spAutoFit/>
            </a:bodyPr>
            <a:lstStyle/>
            <a:p>
              <a:r>
                <a:rPr lang="en-US" sz="400" dirty="0">
                  <a:latin typeface="Times New Roman" pitchFamily="18" charset="0"/>
                </a:rPr>
                <a:t>Earth</a:t>
              </a:r>
            </a:p>
          </p:txBody>
        </p:sp>
        <p:sp>
          <p:nvSpPr>
            <p:cNvPr id="35" name="Text Box 19"/>
            <p:cNvSpPr txBox="1">
              <a:spLocks noChangeArrowheads="1"/>
            </p:cNvSpPr>
            <p:nvPr/>
          </p:nvSpPr>
          <p:spPr bwMode="auto">
            <a:xfrm>
              <a:off x="17061519" y="22745981"/>
              <a:ext cx="376705" cy="295464"/>
            </a:xfrm>
            <a:prstGeom prst="rect">
              <a:avLst/>
            </a:prstGeom>
            <a:noFill/>
            <a:ln w="9525">
              <a:noFill/>
              <a:miter lim="800000"/>
              <a:headEnd/>
              <a:tailEnd/>
            </a:ln>
          </p:spPr>
          <p:txBody>
            <a:bodyPr wrap="none" lIns="0" tIns="0" rIns="0" bIns="0">
              <a:spAutoFit/>
            </a:bodyPr>
            <a:lstStyle/>
            <a:p>
              <a:r>
                <a:rPr lang="en-US" sz="400" dirty="0">
                  <a:latin typeface="Times New Roman" pitchFamily="18" charset="0"/>
                </a:rPr>
                <a:t>Sun</a:t>
              </a:r>
            </a:p>
          </p:txBody>
        </p:sp>
        <p:sp>
          <p:nvSpPr>
            <p:cNvPr id="36" name="Text Box 20"/>
            <p:cNvSpPr txBox="1">
              <a:spLocks noChangeAspect="1" noChangeArrowheads="1"/>
            </p:cNvSpPr>
            <p:nvPr/>
          </p:nvSpPr>
          <p:spPr bwMode="auto">
            <a:xfrm>
              <a:off x="15404333" y="21183879"/>
              <a:ext cx="1574631" cy="221597"/>
            </a:xfrm>
            <a:prstGeom prst="rect">
              <a:avLst/>
            </a:prstGeom>
            <a:noFill/>
            <a:ln w="9525">
              <a:noFill/>
              <a:miter lim="800000"/>
              <a:headEnd/>
              <a:tailEnd/>
            </a:ln>
          </p:spPr>
          <p:txBody>
            <a:bodyPr wrap="none" lIns="0" tIns="0" rIns="0" bIns="0">
              <a:spAutoFit/>
            </a:bodyPr>
            <a:lstStyle/>
            <a:p>
              <a:r>
                <a:rPr lang="en-US" sz="300" dirty="0">
                  <a:latin typeface="Times New Roman" pitchFamily="18" charset="0"/>
                </a:rPr>
                <a:t>Entrance      Aperture</a:t>
              </a:r>
            </a:p>
          </p:txBody>
        </p:sp>
        <p:sp>
          <p:nvSpPr>
            <p:cNvPr id="37" name="Text Box 21"/>
            <p:cNvSpPr txBox="1">
              <a:spLocks noChangeArrowheads="1"/>
            </p:cNvSpPr>
            <p:nvPr/>
          </p:nvSpPr>
          <p:spPr bwMode="auto">
            <a:xfrm>
              <a:off x="16347143" y="20112318"/>
              <a:ext cx="647932" cy="221597"/>
            </a:xfrm>
            <a:prstGeom prst="rect">
              <a:avLst/>
            </a:prstGeom>
            <a:noFill/>
            <a:ln w="9525">
              <a:noFill/>
              <a:miter lim="800000"/>
              <a:headEnd/>
              <a:tailEnd/>
            </a:ln>
          </p:spPr>
          <p:txBody>
            <a:bodyPr wrap="none" lIns="0" tIns="0" rIns="0" bIns="0">
              <a:spAutoFit/>
            </a:bodyPr>
            <a:lstStyle/>
            <a:p>
              <a:r>
                <a:rPr lang="en-US" sz="300" dirty="0">
                  <a:latin typeface="Times New Roman" pitchFamily="18" charset="0"/>
                </a:rPr>
                <a:t>Diffuser </a:t>
              </a:r>
            </a:p>
          </p:txBody>
        </p:sp>
        <p:sp>
          <p:nvSpPr>
            <p:cNvPr id="38" name="Text Box 22"/>
            <p:cNvSpPr txBox="1">
              <a:spLocks noChangeArrowheads="1"/>
            </p:cNvSpPr>
            <p:nvPr/>
          </p:nvSpPr>
          <p:spPr bwMode="auto">
            <a:xfrm>
              <a:off x="13727934" y="20950518"/>
              <a:ext cx="1574631" cy="221597"/>
            </a:xfrm>
            <a:prstGeom prst="rect">
              <a:avLst/>
            </a:prstGeom>
            <a:noFill/>
            <a:ln w="9525">
              <a:noFill/>
              <a:miter lim="800000"/>
              <a:headEnd/>
              <a:tailEnd/>
            </a:ln>
          </p:spPr>
          <p:txBody>
            <a:bodyPr wrap="none" lIns="0" tIns="0" rIns="0" bIns="0">
              <a:spAutoFit/>
            </a:bodyPr>
            <a:lstStyle/>
            <a:p>
              <a:r>
                <a:rPr lang="en-US" sz="300" dirty="0">
                  <a:latin typeface="Times New Roman" pitchFamily="18" charset="0"/>
                </a:rPr>
                <a:t>Entrance      Aperture</a:t>
              </a:r>
            </a:p>
          </p:txBody>
        </p:sp>
        <p:sp>
          <p:nvSpPr>
            <p:cNvPr id="39" name="Line 23"/>
            <p:cNvSpPr>
              <a:spLocks noChangeShapeType="1"/>
            </p:cNvSpPr>
            <p:nvPr/>
          </p:nvSpPr>
          <p:spPr bwMode="auto">
            <a:xfrm flipV="1">
              <a:off x="14486592" y="21712518"/>
              <a:ext cx="0" cy="804863"/>
            </a:xfrm>
            <a:prstGeom prst="line">
              <a:avLst/>
            </a:prstGeom>
            <a:noFill/>
            <a:ln w="12700">
              <a:solidFill>
                <a:schemeClr val="tx1"/>
              </a:solidFill>
              <a:round/>
              <a:headEnd/>
              <a:tailEnd type="stealth" w="lg" len="med"/>
            </a:ln>
          </p:spPr>
          <p:txBody>
            <a:bodyPr/>
            <a:lstStyle/>
            <a:p>
              <a:endParaRPr lang="en-US"/>
            </a:p>
          </p:txBody>
        </p:sp>
        <p:sp>
          <p:nvSpPr>
            <p:cNvPr id="40" name="Line 28"/>
            <p:cNvSpPr>
              <a:spLocks noChangeShapeType="1"/>
            </p:cNvSpPr>
            <p:nvPr/>
          </p:nvSpPr>
          <p:spPr bwMode="auto">
            <a:xfrm flipV="1">
              <a:off x="16194742" y="21669656"/>
              <a:ext cx="0" cy="804862"/>
            </a:xfrm>
            <a:prstGeom prst="line">
              <a:avLst/>
            </a:prstGeom>
            <a:noFill/>
            <a:ln w="12700">
              <a:solidFill>
                <a:schemeClr val="tx1"/>
              </a:solidFill>
              <a:round/>
              <a:headEnd/>
              <a:tailEnd type="stealth" w="lg" len="med"/>
            </a:ln>
          </p:spPr>
          <p:txBody>
            <a:bodyPr/>
            <a:lstStyle/>
            <a:p>
              <a:endParaRPr lang="en-US"/>
            </a:p>
          </p:txBody>
        </p:sp>
        <p:sp>
          <p:nvSpPr>
            <p:cNvPr id="41" name="Line 29"/>
            <p:cNvSpPr>
              <a:spLocks noChangeShapeType="1"/>
            </p:cNvSpPr>
            <p:nvPr/>
          </p:nvSpPr>
          <p:spPr bwMode="auto">
            <a:xfrm rot="16200000" flipV="1">
              <a:off x="16882130" y="22230043"/>
              <a:ext cx="0" cy="457200"/>
            </a:xfrm>
            <a:prstGeom prst="line">
              <a:avLst/>
            </a:prstGeom>
            <a:noFill/>
            <a:ln w="12700">
              <a:solidFill>
                <a:schemeClr val="tx1"/>
              </a:solidFill>
              <a:round/>
              <a:headEnd/>
              <a:tailEnd type="stealth" w="lg" len="med"/>
            </a:ln>
          </p:spPr>
          <p:txBody>
            <a:bodyPr/>
            <a:lstStyle/>
            <a:p>
              <a:endParaRPr lang="en-US"/>
            </a:p>
          </p:txBody>
        </p:sp>
      </p:grpSp>
      <p:sp>
        <p:nvSpPr>
          <p:cNvPr id="42" name="Rectangle 185"/>
          <p:cNvSpPr>
            <a:spLocks noChangeArrowheads="1"/>
          </p:cNvSpPr>
          <p:nvPr/>
        </p:nvSpPr>
        <p:spPr bwMode="auto">
          <a:xfrm>
            <a:off x="3900859" y="5667375"/>
            <a:ext cx="3103056" cy="942790"/>
          </a:xfrm>
          <a:prstGeom prst="rect">
            <a:avLst/>
          </a:prstGeom>
          <a:noFill/>
          <a:ln w="9525">
            <a:noFill/>
            <a:miter lim="800000"/>
            <a:headEnd/>
            <a:tailEnd/>
          </a:ln>
        </p:spPr>
        <p:txBody>
          <a:bodyPr wrap="square" lIns="19272" tIns="9636" rIns="19272" bIns="9636">
            <a:spAutoFit/>
          </a:bodyPr>
          <a:lstStyle/>
          <a:p>
            <a:r>
              <a:rPr lang="en-US" sz="500" dirty="0">
                <a:latin typeface="Times New Roman" pitchFamily="18" charset="0"/>
                <a:cs typeface="Times New Roman" pitchFamily="18" charset="0"/>
              </a:rPr>
              <a:t>The ozone products from the OMPS Nadir Profiler </a:t>
            </a:r>
            <a:r>
              <a:rPr lang="en-US" sz="500" dirty="0" smtClean="0">
                <a:latin typeface="Times New Roman" pitchFamily="18" charset="0"/>
                <a:cs typeface="Times New Roman" pitchFamily="18" charset="0"/>
              </a:rPr>
              <a:t>are compared </a:t>
            </a:r>
            <a:r>
              <a:rPr lang="en-US" sz="500" dirty="0">
                <a:latin typeface="Times New Roman" pitchFamily="18" charset="0"/>
                <a:cs typeface="Times New Roman" pitchFamily="18" charset="0"/>
              </a:rPr>
              <a:t>to similar products from the operational Solar Backscatter Ultraviolet instruments (SBUV/2) and ground-based Dobson and Brewer instruments operated in the Umkehr mode. Comparisons </a:t>
            </a:r>
            <a:r>
              <a:rPr lang="en-US" sz="500" dirty="0" smtClean="0">
                <a:latin typeface="Times New Roman" pitchFamily="18" charset="0"/>
                <a:cs typeface="Times New Roman" pitchFamily="18" charset="0"/>
              </a:rPr>
              <a:t>of </a:t>
            </a:r>
            <a:r>
              <a:rPr lang="en-US" sz="500" dirty="0">
                <a:latin typeface="Times New Roman" pitchFamily="18" charset="0"/>
                <a:cs typeface="Times New Roman" pitchFamily="18" charset="0"/>
              </a:rPr>
              <a:t>the OMPS NP zonal means of ozone profiles and initial measurement residuals </a:t>
            </a:r>
            <a:r>
              <a:rPr lang="en-US" sz="500" dirty="0" smtClean="0">
                <a:latin typeface="Times New Roman" pitchFamily="18" charset="0"/>
                <a:cs typeface="Times New Roman" pitchFamily="18" charset="0"/>
              </a:rPr>
              <a:t>with </a:t>
            </a:r>
            <a:r>
              <a:rPr lang="en-US" sz="500" dirty="0">
                <a:latin typeface="Times New Roman" pitchFamily="18" charset="0"/>
                <a:cs typeface="Times New Roman" pitchFamily="18" charset="0"/>
              </a:rPr>
              <a:t>the currently monitored set of results for the SBUV/2 instruments on NOAA-16, -17 -18, and -</a:t>
            </a:r>
            <a:r>
              <a:rPr lang="en-US" sz="500" dirty="0" smtClean="0">
                <a:latin typeface="Times New Roman" pitchFamily="18" charset="0"/>
                <a:cs typeface="Times New Roman" pitchFamily="18" charset="0"/>
              </a:rPr>
              <a:t>19 are taking place. </a:t>
            </a:r>
            <a:r>
              <a:rPr lang="en-US" sz="500" dirty="0">
                <a:latin typeface="Times New Roman" pitchFamily="18" charset="0"/>
                <a:cs typeface="Times New Roman" pitchFamily="18" charset="0"/>
              </a:rPr>
              <a:t>Of particular interest </a:t>
            </a:r>
            <a:r>
              <a:rPr lang="en-US" sz="500" dirty="0" smtClean="0">
                <a:latin typeface="Times New Roman" pitchFamily="18" charset="0"/>
                <a:cs typeface="Times New Roman" pitchFamily="18" charset="0"/>
              </a:rPr>
              <a:t>are </a:t>
            </a:r>
            <a:r>
              <a:rPr lang="en-US" sz="500" dirty="0">
                <a:latin typeface="Times New Roman" pitchFamily="18" charset="0"/>
                <a:cs typeface="Times New Roman" pitchFamily="18" charset="0"/>
              </a:rPr>
              <a:t>those computed for instruments in similar orbits (NOAA-19 and NOAA-18 SBUV/2s) at all latitudes and for those computed for NOAA-17 SBUV/2 in a morning orbit for no-local-time difference latitudes. (If one examines a pair of ascending and descending polar-orbiting satellites, they will find two latitudes where the nadir views are at the same local time of day for both. One on the day side and the other 180 degrees away on the night side with a 12-hour difference in local time.) For the OMPS Nadir Mapper, we are making comparisons of its global ozone, effective reflectivity and aerosol products to similar ones from the Ozone Monitoring Instrument (OMI) and to the Global Ozone Monitoring Experiment (GOME-2). Sets of overpass match up values for the satellite instruments with ground-based locations have been expanded to include OMPS </a:t>
            </a:r>
            <a:r>
              <a:rPr lang="en-US" sz="500" dirty="0" smtClean="0">
                <a:latin typeface="Times New Roman" pitchFamily="18" charset="0"/>
                <a:cs typeface="Times New Roman" pitchFamily="18" charset="0"/>
              </a:rPr>
              <a:t>products.</a:t>
            </a:r>
            <a:endParaRPr lang="en-US" sz="500" dirty="0">
              <a:latin typeface="Times New Roman" pitchFamily="18" charset="0"/>
              <a:cs typeface="Times New Roman" pitchFamily="18" charset="0"/>
            </a:endParaRPr>
          </a:p>
        </p:txBody>
      </p:sp>
      <p:pic>
        <p:nvPicPr>
          <p:cNvPr id="43" name="Picture 17" descr="OMPS Image-EMF"/>
          <p:cNvPicPr>
            <a:picLocks noChangeAspect="1" noChangeArrowheads="1"/>
          </p:cNvPicPr>
          <p:nvPr/>
        </p:nvPicPr>
        <p:blipFill>
          <a:blip r:embed="rId8" cstate="print"/>
          <a:srcRect l="9677" t="15118" r="9677" b="13071"/>
          <a:stretch>
            <a:fillRect/>
          </a:stretch>
        </p:blipFill>
        <p:spPr bwMode="auto">
          <a:xfrm>
            <a:off x="1599322" y="2228227"/>
            <a:ext cx="949798" cy="704784"/>
          </a:xfrm>
          <a:prstGeom prst="rect">
            <a:avLst/>
          </a:prstGeom>
          <a:noFill/>
          <a:ln w="28575">
            <a:solidFill>
              <a:schemeClr val="tx1"/>
            </a:solidFill>
            <a:miter lim="800000"/>
            <a:headEnd/>
            <a:tailEnd/>
          </a:ln>
        </p:spPr>
      </p:pic>
      <p:pic>
        <p:nvPicPr>
          <p:cNvPr id="44" name="Picture 43" descr="JPSS Logo5.png"/>
          <p:cNvPicPr>
            <a:picLocks noChangeAspect="1"/>
          </p:cNvPicPr>
          <p:nvPr/>
        </p:nvPicPr>
        <p:blipFill>
          <a:blip r:embed="rId9" cstate="print"/>
          <a:srcRect/>
          <a:stretch>
            <a:fillRect/>
          </a:stretch>
        </p:blipFill>
        <p:spPr bwMode="auto">
          <a:xfrm>
            <a:off x="8423208" y="77391"/>
            <a:ext cx="521848" cy="478234"/>
          </a:xfrm>
          <a:prstGeom prst="rect">
            <a:avLst/>
          </a:prstGeom>
          <a:noFill/>
          <a:ln w="9525">
            <a:noFill/>
            <a:miter lim="800000"/>
            <a:headEnd/>
            <a:tailEnd/>
          </a:ln>
          <a:effectLst>
            <a:outerShdw blurRad="50800" dist="50800" dir="5400000" algn="ctr" rotWithShape="0">
              <a:srgbClr val="000000">
                <a:alpha val="57000"/>
              </a:srgbClr>
            </a:outerShdw>
          </a:effectLst>
        </p:spPr>
      </p:pic>
      <p:pic>
        <p:nvPicPr>
          <p:cNvPr id="47" name="Picture 2" descr="http://www.nsf.gov/news/mmg/media/images/noaa_logo_h.jpg"/>
          <p:cNvPicPr>
            <a:picLocks noChangeAspect="1" noChangeArrowheads="1"/>
          </p:cNvPicPr>
          <p:nvPr/>
        </p:nvPicPr>
        <p:blipFill>
          <a:blip r:embed="rId10" cstate="print"/>
          <a:srcRect/>
          <a:stretch>
            <a:fillRect/>
          </a:stretch>
        </p:blipFill>
        <p:spPr bwMode="auto">
          <a:xfrm>
            <a:off x="7798340" y="73422"/>
            <a:ext cx="508338" cy="498078"/>
          </a:xfrm>
          <a:prstGeom prst="rect">
            <a:avLst/>
          </a:prstGeom>
          <a:noFill/>
          <a:ln w="9525">
            <a:noFill/>
            <a:miter lim="800000"/>
            <a:headEnd/>
            <a:tailEnd/>
          </a:ln>
        </p:spPr>
      </p:pic>
      <p:sp>
        <p:nvSpPr>
          <p:cNvPr id="48" name="TextBox 199"/>
          <p:cNvSpPr txBox="1">
            <a:spLocks noChangeArrowheads="1"/>
          </p:cNvSpPr>
          <p:nvPr/>
        </p:nvSpPr>
        <p:spPr bwMode="auto">
          <a:xfrm>
            <a:off x="3981248" y="7728149"/>
            <a:ext cx="39181" cy="96242"/>
          </a:xfrm>
          <a:prstGeom prst="rect">
            <a:avLst/>
          </a:prstGeom>
          <a:noFill/>
          <a:ln w="9525">
            <a:noFill/>
            <a:miter lim="800000"/>
            <a:headEnd/>
            <a:tailEnd/>
          </a:ln>
        </p:spPr>
        <p:txBody>
          <a:bodyPr wrap="none" lIns="19272" tIns="9636" rIns="19272" bIns="9636">
            <a:spAutoFit/>
          </a:bodyPr>
          <a:lstStyle/>
          <a:p>
            <a:endParaRPr lang="en-US" sz="500" dirty="0"/>
          </a:p>
        </p:txBody>
      </p:sp>
      <p:sp>
        <p:nvSpPr>
          <p:cNvPr id="50" name="Text Box 103"/>
          <p:cNvSpPr txBox="1">
            <a:spLocks noChangeArrowheads="1"/>
          </p:cNvSpPr>
          <p:nvPr/>
        </p:nvSpPr>
        <p:spPr bwMode="auto">
          <a:xfrm>
            <a:off x="1613509" y="2238375"/>
            <a:ext cx="267173" cy="147700"/>
          </a:xfrm>
          <a:prstGeom prst="rect">
            <a:avLst/>
          </a:prstGeom>
          <a:noFill/>
          <a:ln w="9525">
            <a:noFill/>
            <a:miter lim="800000"/>
            <a:headEnd/>
            <a:tailEnd/>
          </a:ln>
        </p:spPr>
        <p:txBody>
          <a:bodyPr lIns="19272" tIns="9636" rIns="19272" bIns="9636">
            <a:spAutoFit/>
          </a:bodyPr>
          <a:lstStyle/>
          <a:p>
            <a:pPr eaLnBrk="0" hangingPunct="0">
              <a:lnSpc>
                <a:spcPts val="506"/>
              </a:lnSpc>
            </a:pPr>
            <a:r>
              <a:rPr lang="en-US" sz="500" dirty="0">
                <a:solidFill>
                  <a:srgbClr val="000000"/>
                </a:solidFill>
                <a:latin typeface="Times New Roman" pitchFamily="18" charset="0"/>
              </a:rPr>
              <a:t>Nadir</a:t>
            </a:r>
          </a:p>
          <a:p>
            <a:pPr eaLnBrk="0" hangingPunct="0">
              <a:lnSpc>
                <a:spcPts val="506"/>
              </a:lnSpc>
            </a:pPr>
            <a:r>
              <a:rPr lang="en-US" sz="500" dirty="0">
                <a:solidFill>
                  <a:srgbClr val="000000"/>
                </a:solidFill>
                <a:latin typeface="Times New Roman" pitchFamily="18" charset="0"/>
              </a:rPr>
              <a:t>Profiler</a:t>
            </a:r>
          </a:p>
        </p:txBody>
      </p:sp>
      <p:sp>
        <p:nvSpPr>
          <p:cNvPr id="51" name="Text Box 103"/>
          <p:cNvSpPr txBox="1">
            <a:spLocks noChangeArrowheads="1"/>
          </p:cNvSpPr>
          <p:nvPr/>
        </p:nvSpPr>
        <p:spPr bwMode="auto">
          <a:xfrm>
            <a:off x="2043147" y="2773826"/>
            <a:ext cx="259066" cy="147700"/>
          </a:xfrm>
          <a:prstGeom prst="rect">
            <a:avLst/>
          </a:prstGeom>
          <a:noFill/>
          <a:ln w="9525">
            <a:noFill/>
            <a:miter lim="800000"/>
            <a:headEnd/>
            <a:tailEnd/>
          </a:ln>
        </p:spPr>
        <p:txBody>
          <a:bodyPr lIns="19272" tIns="9636" rIns="19272" bIns="9636">
            <a:spAutoFit/>
          </a:bodyPr>
          <a:lstStyle/>
          <a:p>
            <a:pPr eaLnBrk="0" hangingPunct="0">
              <a:lnSpc>
                <a:spcPts val="506"/>
              </a:lnSpc>
            </a:pPr>
            <a:r>
              <a:rPr lang="en-US" sz="500" dirty="0">
                <a:solidFill>
                  <a:srgbClr val="000000"/>
                </a:solidFill>
                <a:latin typeface="Times New Roman" pitchFamily="18" charset="0"/>
              </a:rPr>
              <a:t>Limb</a:t>
            </a:r>
          </a:p>
          <a:p>
            <a:pPr eaLnBrk="0" hangingPunct="0">
              <a:lnSpc>
                <a:spcPts val="506"/>
              </a:lnSpc>
            </a:pPr>
            <a:r>
              <a:rPr lang="en-US" sz="500" dirty="0">
                <a:solidFill>
                  <a:srgbClr val="000000"/>
                </a:solidFill>
                <a:latin typeface="Times New Roman" pitchFamily="18" charset="0"/>
              </a:rPr>
              <a:t>Profiler</a:t>
            </a:r>
          </a:p>
        </p:txBody>
      </p:sp>
      <p:sp>
        <p:nvSpPr>
          <p:cNvPr id="52" name="Text Box 103"/>
          <p:cNvSpPr txBox="1">
            <a:spLocks noChangeArrowheads="1"/>
          </p:cNvSpPr>
          <p:nvPr/>
        </p:nvSpPr>
        <p:spPr bwMode="auto">
          <a:xfrm>
            <a:off x="2217097" y="2670743"/>
            <a:ext cx="336415" cy="147700"/>
          </a:xfrm>
          <a:prstGeom prst="rect">
            <a:avLst/>
          </a:prstGeom>
          <a:noFill/>
          <a:ln w="9525">
            <a:noFill/>
            <a:miter lim="800000"/>
            <a:headEnd/>
            <a:tailEnd/>
          </a:ln>
        </p:spPr>
        <p:txBody>
          <a:bodyPr lIns="19272" tIns="9636" rIns="19272" bIns="9636">
            <a:spAutoFit/>
          </a:bodyPr>
          <a:lstStyle/>
          <a:p>
            <a:pPr eaLnBrk="0" hangingPunct="0">
              <a:lnSpc>
                <a:spcPts val="506"/>
              </a:lnSpc>
            </a:pPr>
            <a:r>
              <a:rPr lang="en-US" sz="500" dirty="0">
                <a:solidFill>
                  <a:srgbClr val="000000"/>
                </a:solidFill>
                <a:latin typeface="Times New Roman" pitchFamily="18" charset="0"/>
              </a:rPr>
              <a:t>     Main</a:t>
            </a:r>
          </a:p>
          <a:p>
            <a:pPr eaLnBrk="0" hangingPunct="0">
              <a:lnSpc>
                <a:spcPts val="506"/>
              </a:lnSpc>
            </a:pPr>
            <a:r>
              <a:rPr lang="en-US" sz="500" dirty="0">
                <a:solidFill>
                  <a:srgbClr val="000000"/>
                </a:solidFill>
                <a:latin typeface="Times New Roman" pitchFamily="18" charset="0"/>
              </a:rPr>
              <a:t>Electronics</a:t>
            </a:r>
          </a:p>
        </p:txBody>
      </p:sp>
      <p:sp>
        <p:nvSpPr>
          <p:cNvPr id="53" name="Text Box 103"/>
          <p:cNvSpPr txBox="1">
            <a:spLocks noChangeArrowheads="1"/>
          </p:cNvSpPr>
          <p:nvPr/>
        </p:nvSpPr>
        <p:spPr bwMode="auto">
          <a:xfrm>
            <a:off x="1585137" y="3595462"/>
            <a:ext cx="1008907" cy="172971"/>
          </a:xfrm>
          <a:prstGeom prst="rect">
            <a:avLst/>
          </a:prstGeom>
          <a:noFill/>
          <a:ln w="9525">
            <a:noFill/>
            <a:miter lim="800000"/>
            <a:headEnd/>
            <a:tailEnd/>
          </a:ln>
        </p:spPr>
        <p:txBody>
          <a:bodyPr lIns="19272" tIns="9636" rIns="19272" bIns="9636">
            <a:spAutoFit/>
          </a:bodyPr>
          <a:lstStyle/>
          <a:p>
            <a:pPr eaLnBrk="0" hangingPunct="0"/>
            <a:r>
              <a:rPr lang="en-US" sz="500" dirty="0">
                <a:solidFill>
                  <a:srgbClr val="000000"/>
                </a:solidFill>
                <a:latin typeface="Times New Roman" pitchFamily="18" charset="0"/>
              </a:rPr>
              <a:t>Each instrument has two solar diffusers; a working and a reference.</a:t>
            </a:r>
          </a:p>
        </p:txBody>
      </p:sp>
      <p:grpSp>
        <p:nvGrpSpPr>
          <p:cNvPr id="3" name="Group 103"/>
          <p:cNvGrpSpPr>
            <a:grpSpLocks/>
          </p:cNvGrpSpPr>
          <p:nvPr/>
        </p:nvGrpSpPr>
        <p:grpSpPr bwMode="auto">
          <a:xfrm>
            <a:off x="2756170" y="2111375"/>
            <a:ext cx="1700847" cy="1847281"/>
            <a:chOff x="11544300" y="11849100"/>
            <a:chExt cx="7993980" cy="8866951"/>
          </a:xfrm>
        </p:grpSpPr>
        <p:pic>
          <p:nvPicPr>
            <p:cNvPr id="55" name="Picture 89"/>
            <p:cNvPicPr>
              <a:picLocks noChangeAspect="1" noChangeArrowheads="1"/>
            </p:cNvPicPr>
            <p:nvPr/>
          </p:nvPicPr>
          <p:blipFill>
            <a:blip r:embed="rId11" cstate="print">
              <a:lum bright="-20000" contrast="40000"/>
            </a:blip>
            <a:srcRect/>
            <a:stretch>
              <a:fillRect/>
            </a:stretch>
          </p:blipFill>
          <p:spPr bwMode="auto">
            <a:xfrm>
              <a:off x="11544300" y="11849100"/>
              <a:ext cx="7905750" cy="7967663"/>
            </a:xfrm>
            <a:prstGeom prst="rect">
              <a:avLst/>
            </a:prstGeom>
            <a:noFill/>
            <a:ln w="9525">
              <a:noFill/>
              <a:miter lim="800000"/>
              <a:headEnd/>
              <a:tailEnd/>
            </a:ln>
          </p:spPr>
        </p:pic>
        <p:sp>
          <p:nvSpPr>
            <p:cNvPr id="56" name="Text Box 103"/>
            <p:cNvSpPr txBox="1">
              <a:spLocks noChangeArrowheads="1"/>
            </p:cNvSpPr>
            <p:nvPr/>
          </p:nvSpPr>
          <p:spPr bwMode="auto">
            <a:xfrm>
              <a:off x="14174786" y="13019086"/>
              <a:ext cx="2474912" cy="1058751"/>
            </a:xfrm>
            <a:prstGeom prst="rect">
              <a:avLst/>
            </a:prstGeom>
            <a:noFill/>
            <a:ln w="9525">
              <a:noFill/>
              <a:miter lim="800000"/>
              <a:headEnd/>
              <a:tailEnd/>
            </a:ln>
          </p:spPr>
          <p:txBody>
            <a:bodyPr>
              <a:spAutoFit/>
            </a:bodyPr>
            <a:lstStyle/>
            <a:p>
              <a:pPr eaLnBrk="0" hangingPunct="0">
                <a:lnSpc>
                  <a:spcPts val="506"/>
                </a:lnSpc>
              </a:pPr>
              <a:r>
                <a:rPr lang="en-US" sz="500" dirty="0">
                  <a:solidFill>
                    <a:srgbClr val="000000"/>
                  </a:solidFill>
                  <a:latin typeface="Times New Roman" pitchFamily="18" charset="0"/>
                </a:rPr>
                <a:t>Solar Irradiance</a:t>
              </a:r>
            </a:p>
          </p:txBody>
        </p:sp>
        <p:sp>
          <p:nvSpPr>
            <p:cNvPr id="57" name="Text Box 103"/>
            <p:cNvSpPr txBox="1">
              <a:spLocks noChangeArrowheads="1"/>
            </p:cNvSpPr>
            <p:nvPr/>
          </p:nvSpPr>
          <p:spPr bwMode="auto">
            <a:xfrm>
              <a:off x="14403390" y="15838487"/>
              <a:ext cx="2474912" cy="1058751"/>
            </a:xfrm>
            <a:prstGeom prst="rect">
              <a:avLst/>
            </a:prstGeom>
            <a:noFill/>
            <a:ln w="9525">
              <a:noFill/>
              <a:miter lim="800000"/>
              <a:headEnd/>
              <a:tailEnd/>
            </a:ln>
          </p:spPr>
          <p:txBody>
            <a:bodyPr>
              <a:spAutoFit/>
            </a:bodyPr>
            <a:lstStyle/>
            <a:p>
              <a:pPr eaLnBrk="0" hangingPunct="0">
                <a:lnSpc>
                  <a:spcPts val="506"/>
                </a:lnSpc>
              </a:pPr>
              <a:r>
                <a:rPr lang="en-US" sz="500" dirty="0">
                  <a:solidFill>
                    <a:srgbClr val="000000"/>
                  </a:solidFill>
                  <a:latin typeface="Times New Roman" pitchFamily="18" charset="0"/>
                </a:rPr>
                <a:t>Earth Radiance</a:t>
              </a:r>
            </a:p>
          </p:txBody>
        </p:sp>
        <p:sp>
          <p:nvSpPr>
            <p:cNvPr id="58" name="Text Box 103"/>
            <p:cNvSpPr txBox="1">
              <a:spLocks noChangeArrowheads="1"/>
            </p:cNvSpPr>
            <p:nvPr/>
          </p:nvSpPr>
          <p:spPr bwMode="auto">
            <a:xfrm>
              <a:off x="14022389" y="18486441"/>
              <a:ext cx="3656012" cy="1058751"/>
            </a:xfrm>
            <a:prstGeom prst="rect">
              <a:avLst/>
            </a:prstGeom>
            <a:noFill/>
            <a:ln w="9525">
              <a:noFill/>
              <a:miter lim="800000"/>
              <a:headEnd/>
              <a:tailEnd/>
            </a:ln>
          </p:spPr>
          <p:txBody>
            <a:bodyPr>
              <a:spAutoFit/>
            </a:bodyPr>
            <a:lstStyle/>
            <a:p>
              <a:pPr eaLnBrk="0" hangingPunct="0">
                <a:lnSpc>
                  <a:spcPts val="506"/>
                </a:lnSpc>
              </a:pPr>
              <a:r>
                <a:rPr lang="en-US" sz="500" dirty="0">
                  <a:solidFill>
                    <a:srgbClr val="000000"/>
                  </a:solidFill>
                  <a:latin typeface="Times New Roman" pitchFamily="18" charset="0"/>
                </a:rPr>
                <a:t>Radiance/Irradiance Ratio</a:t>
              </a:r>
            </a:p>
          </p:txBody>
        </p:sp>
        <p:sp>
          <p:nvSpPr>
            <p:cNvPr id="59" name="Oval 217"/>
            <p:cNvSpPr>
              <a:spLocks noChangeArrowheads="1"/>
            </p:cNvSpPr>
            <p:nvPr/>
          </p:nvSpPr>
          <p:spPr bwMode="auto">
            <a:xfrm>
              <a:off x="13011150" y="17430750"/>
              <a:ext cx="1333500" cy="704850"/>
            </a:xfrm>
            <a:prstGeom prst="ellipse">
              <a:avLst/>
            </a:prstGeom>
            <a:noFill/>
            <a:ln w="9525" algn="ctr">
              <a:solidFill>
                <a:srgbClr val="FF0000"/>
              </a:solidFill>
              <a:round/>
              <a:headEnd/>
              <a:tailEnd/>
            </a:ln>
          </p:spPr>
          <p:txBody>
            <a:bodyPr/>
            <a:lstStyle/>
            <a:p>
              <a:pPr defTabSz="1013084"/>
              <a:endParaRPr lang="en-US" dirty="0"/>
            </a:p>
          </p:txBody>
        </p:sp>
        <p:sp>
          <p:nvSpPr>
            <p:cNvPr id="60" name="Text Box 103"/>
            <p:cNvSpPr txBox="1">
              <a:spLocks noChangeArrowheads="1"/>
            </p:cNvSpPr>
            <p:nvPr/>
          </p:nvSpPr>
          <p:spPr bwMode="auto">
            <a:xfrm>
              <a:off x="13908090" y="18067338"/>
              <a:ext cx="3656012" cy="1058751"/>
            </a:xfrm>
            <a:prstGeom prst="rect">
              <a:avLst/>
            </a:prstGeom>
            <a:noFill/>
            <a:ln w="9525">
              <a:noFill/>
              <a:miter lim="800000"/>
              <a:headEnd/>
              <a:tailEnd/>
            </a:ln>
          </p:spPr>
          <p:txBody>
            <a:bodyPr>
              <a:spAutoFit/>
            </a:bodyPr>
            <a:lstStyle/>
            <a:p>
              <a:pPr eaLnBrk="0" hangingPunct="0">
                <a:lnSpc>
                  <a:spcPts val="506"/>
                </a:lnSpc>
              </a:pPr>
              <a:r>
                <a:rPr lang="en-US" sz="500" dirty="0">
                  <a:solidFill>
                    <a:srgbClr val="FF0000"/>
                  </a:solidFill>
                  <a:latin typeface="Times New Roman" pitchFamily="18" charset="0"/>
                </a:rPr>
                <a:t>Ozone Absorption Features</a:t>
              </a:r>
            </a:p>
          </p:txBody>
        </p:sp>
        <p:sp>
          <p:nvSpPr>
            <p:cNvPr id="61" name="Oval 219"/>
            <p:cNvSpPr>
              <a:spLocks noChangeArrowheads="1"/>
            </p:cNvSpPr>
            <p:nvPr/>
          </p:nvSpPr>
          <p:spPr bwMode="auto">
            <a:xfrm>
              <a:off x="16459200" y="12630150"/>
              <a:ext cx="971550" cy="704850"/>
            </a:xfrm>
            <a:prstGeom prst="ellipse">
              <a:avLst/>
            </a:prstGeom>
            <a:noFill/>
            <a:ln w="9525" algn="ctr">
              <a:solidFill>
                <a:srgbClr val="FF0000"/>
              </a:solidFill>
              <a:round/>
              <a:headEnd/>
              <a:tailEnd/>
            </a:ln>
          </p:spPr>
          <p:txBody>
            <a:bodyPr/>
            <a:lstStyle/>
            <a:p>
              <a:pPr defTabSz="1013084"/>
              <a:endParaRPr lang="en-US" dirty="0"/>
            </a:p>
          </p:txBody>
        </p:sp>
        <p:sp>
          <p:nvSpPr>
            <p:cNvPr id="62" name="Text Box 103"/>
            <p:cNvSpPr txBox="1">
              <a:spLocks noChangeArrowheads="1"/>
            </p:cNvSpPr>
            <p:nvPr/>
          </p:nvSpPr>
          <p:spPr bwMode="auto">
            <a:xfrm>
              <a:off x="17564102" y="13087352"/>
              <a:ext cx="1695450" cy="1058751"/>
            </a:xfrm>
            <a:prstGeom prst="rect">
              <a:avLst/>
            </a:prstGeom>
            <a:noFill/>
            <a:ln w="9525">
              <a:noFill/>
              <a:miter lim="800000"/>
              <a:headEnd/>
              <a:tailEnd/>
            </a:ln>
          </p:spPr>
          <p:txBody>
            <a:bodyPr>
              <a:spAutoFit/>
            </a:bodyPr>
            <a:lstStyle/>
            <a:p>
              <a:pPr eaLnBrk="0" hangingPunct="0">
                <a:lnSpc>
                  <a:spcPts val="506"/>
                </a:lnSpc>
              </a:pPr>
              <a:r>
                <a:rPr lang="en-US" sz="500" dirty="0">
                  <a:solidFill>
                    <a:srgbClr val="FF0000"/>
                  </a:solidFill>
                  <a:latin typeface="Times New Roman" pitchFamily="18" charset="0"/>
                </a:rPr>
                <a:t>Solar Line</a:t>
              </a:r>
            </a:p>
          </p:txBody>
        </p:sp>
        <p:sp>
          <p:nvSpPr>
            <p:cNvPr id="63" name="Text Box 103"/>
            <p:cNvSpPr txBox="1">
              <a:spLocks noChangeArrowheads="1"/>
            </p:cNvSpPr>
            <p:nvPr/>
          </p:nvSpPr>
          <p:spPr bwMode="auto">
            <a:xfrm>
              <a:off x="11601447" y="19534190"/>
              <a:ext cx="7936833" cy="1181861"/>
            </a:xfrm>
            <a:prstGeom prst="rect">
              <a:avLst/>
            </a:prstGeom>
            <a:noFill/>
            <a:ln w="9525">
              <a:noFill/>
              <a:miter lim="800000"/>
              <a:headEnd/>
              <a:tailEnd/>
            </a:ln>
          </p:spPr>
          <p:txBody>
            <a:bodyPr wrap="square">
              <a:spAutoFit/>
            </a:bodyPr>
            <a:lstStyle/>
            <a:p>
              <a:pPr eaLnBrk="0" hangingPunct="0"/>
              <a:r>
                <a:rPr lang="en-US" sz="500" dirty="0">
                  <a:solidFill>
                    <a:srgbClr val="000000"/>
                  </a:solidFill>
                  <a:latin typeface="Times New Roman" pitchFamily="18" charset="0"/>
                </a:rPr>
                <a:t>Typical spectra from 310 </a:t>
              </a:r>
              <a:r>
                <a:rPr lang="en-US" sz="500" dirty="0" smtClean="0">
                  <a:solidFill>
                    <a:srgbClr val="000000"/>
                  </a:solidFill>
                  <a:latin typeface="Times New Roman" pitchFamily="18" charset="0"/>
                </a:rPr>
                <a:t>to </a:t>
              </a:r>
              <a:r>
                <a:rPr lang="en-US" sz="500" dirty="0">
                  <a:solidFill>
                    <a:srgbClr val="000000"/>
                  </a:solidFill>
                  <a:latin typeface="Times New Roman" pitchFamily="18" charset="0"/>
                </a:rPr>
                <a:t>380 nm for OMPS Nadir Mapper.</a:t>
              </a:r>
            </a:p>
          </p:txBody>
        </p:sp>
      </p:grpSp>
      <p:sp>
        <p:nvSpPr>
          <p:cNvPr id="64" name="Text Box 103"/>
          <p:cNvSpPr txBox="1">
            <a:spLocks noChangeArrowheads="1"/>
          </p:cNvSpPr>
          <p:nvPr/>
        </p:nvSpPr>
        <p:spPr bwMode="auto">
          <a:xfrm>
            <a:off x="2383277" y="5588000"/>
            <a:ext cx="1491574" cy="532421"/>
          </a:xfrm>
          <a:prstGeom prst="rect">
            <a:avLst/>
          </a:prstGeom>
          <a:noFill/>
          <a:ln w="9525">
            <a:noFill/>
            <a:miter lim="800000"/>
            <a:headEnd/>
            <a:tailEnd/>
          </a:ln>
          <a:effectLst/>
        </p:spPr>
        <p:txBody>
          <a:bodyPr wrap="square" lIns="19272" tIns="9636" rIns="19272" bIns="9636">
            <a:spAutoFit/>
          </a:bodyPr>
          <a:lstStyle/>
          <a:p>
            <a:pPr eaLnBrk="0" hangingPunct="0">
              <a:lnSpc>
                <a:spcPts val="506"/>
              </a:lnSpc>
              <a:defRPr/>
            </a:pPr>
            <a:r>
              <a:rPr lang="en-US" sz="500" dirty="0">
                <a:solidFill>
                  <a:srgbClr val="000000"/>
                </a:solidFill>
                <a:latin typeface="Times New Roman" pitchFamily="18" charset="0"/>
              </a:rPr>
              <a:t>Comparison of daily mean total column ozone estimates from </a:t>
            </a:r>
            <a:r>
              <a:rPr lang="en-US" sz="500" dirty="0" smtClean="0">
                <a:solidFill>
                  <a:srgbClr val="000000"/>
                </a:solidFill>
                <a:latin typeface="Times New Roman" pitchFamily="18" charset="0"/>
              </a:rPr>
              <a:t>NPP </a:t>
            </a:r>
            <a:r>
              <a:rPr lang="en-US" sz="500" dirty="0">
                <a:solidFill>
                  <a:srgbClr val="000000"/>
                </a:solidFill>
                <a:latin typeface="Times New Roman" pitchFamily="18" charset="0"/>
              </a:rPr>
              <a:t>OMPS </a:t>
            </a:r>
            <a:r>
              <a:rPr lang="en-US" sz="500" dirty="0" smtClean="0">
                <a:solidFill>
                  <a:srgbClr val="000000"/>
                </a:solidFill>
                <a:latin typeface="Times New Roman" pitchFamily="18" charset="0"/>
              </a:rPr>
              <a:t>Green and the Dobson Instrument in Boulder Colorado. The OOTCO are weighted averages of overpass data near the station location. They had been running approximately 4% low but this difference has been reduced after changes in the algorithm cloud pressure data and adjustments for Sun/Earth Distance in the last six months.</a:t>
            </a:r>
            <a:endParaRPr lang="en-US" sz="500" dirty="0">
              <a:solidFill>
                <a:srgbClr val="000000"/>
              </a:solidFill>
              <a:latin typeface="Times New Roman" pitchFamily="18" charset="0"/>
            </a:endParaRPr>
          </a:p>
        </p:txBody>
      </p:sp>
      <p:sp>
        <p:nvSpPr>
          <p:cNvPr id="65" name="TextBox 226"/>
          <p:cNvSpPr txBox="1">
            <a:spLocks noChangeArrowheads="1"/>
          </p:cNvSpPr>
          <p:nvPr/>
        </p:nvSpPr>
        <p:spPr bwMode="auto">
          <a:xfrm>
            <a:off x="6809363" y="1381125"/>
            <a:ext cx="2172511" cy="1250566"/>
          </a:xfrm>
          <a:prstGeom prst="rect">
            <a:avLst/>
          </a:prstGeom>
          <a:noFill/>
          <a:ln w="9525">
            <a:noFill/>
            <a:miter lim="800000"/>
            <a:headEnd/>
            <a:tailEnd/>
          </a:ln>
        </p:spPr>
        <p:txBody>
          <a:bodyPr wrap="square" lIns="19272" tIns="9636" rIns="19272" bIns="9636">
            <a:spAutoFit/>
          </a:bodyPr>
          <a:lstStyle/>
          <a:p>
            <a:r>
              <a:rPr lang="en-US" sz="500" dirty="0">
                <a:latin typeface="Times New Roman" pitchFamily="18" charset="0"/>
                <a:cs typeface="Times New Roman" pitchFamily="18" charset="0"/>
              </a:rPr>
              <a:t>Figures (a) and (b) show the sum of the first two EOF patterns (a) and the coefficients (b) for the first orbit. (a) also has the computed variations expected from a 0.02-nm wavelength scale shift. The two curves agree very well. The pattern of the coefficients in (b) may be related to wave-length scale changes </a:t>
            </a:r>
            <a:r>
              <a:rPr lang="en-US" sz="500" dirty="0" smtClean="0">
                <a:latin typeface="Times New Roman" pitchFamily="18" charset="0"/>
                <a:cs typeface="Times New Roman" pitchFamily="18" charset="0"/>
              </a:rPr>
              <a:t>produced </a:t>
            </a:r>
            <a:r>
              <a:rPr lang="en-US" sz="500" dirty="0">
                <a:latin typeface="Times New Roman" pitchFamily="18" charset="0"/>
                <a:cs typeface="Times New Roman" pitchFamily="18" charset="0"/>
              </a:rPr>
              <a:t>by intra-orbital variations in the optical bench temperatures. While the shifts are small, we plan to implement a correction/adjustment to improve the ozone products. Figure (c) shows the differences of the first two EOF patterns. Now the additional curve is a scaled reciprocal of the average spectrum pattern. Again, the two curves agree very well. One would expect this pattern to be produced by inelastic scattering (Ring Effect) or out-of-band stray light. The figure on the Bottom Right tests this by looking at the dependence of the coefficients (y-axis) with the 375 nm radiances (x-axis). The inverse relationship between the two suggest that the major source of these variations is the Ring Effect – not Stray Light. The OMPS NPP Science Team has plans to exploit this signal to create UV cloud optical centroid estimates. Given the radiance levels, a 0.01 pattern in values in figures (a) and (c) equates to approximately a 1% radiance variations.</a:t>
            </a:r>
          </a:p>
        </p:txBody>
      </p:sp>
      <p:sp>
        <p:nvSpPr>
          <p:cNvPr id="71" name="Text Box 103"/>
          <p:cNvSpPr txBox="1">
            <a:spLocks noChangeArrowheads="1"/>
          </p:cNvSpPr>
          <p:nvPr/>
        </p:nvSpPr>
        <p:spPr bwMode="auto">
          <a:xfrm>
            <a:off x="6825574" y="3937000"/>
            <a:ext cx="2164404" cy="404181"/>
          </a:xfrm>
          <a:prstGeom prst="rect">
            <a:avLst/>
          </a:prstGeom>
          <a:noFill/>
          <a:ln w="9525">
            <a:noFill/>
            <a:miter lim="800000"/>
            <a:headEnd/>
            <a:tailEnd/>
          </a:ln>
        </p:spPr>
        <p:txBody>
          <a:bodyPr wrap="square" lIns="19272" tIns="9636" rIns="19272" bIns="9636">
            <a:spAutoFit/>
          </a:bodyPr>
          <a:lstStyle/>
          <a:p>
            <a:pPr eaLnBrk="0" hangingPunct="0"/>
            <a:r>
              <a:rPr lang="en-US" sz="500" dirty="0" smtClean="0">
                <a:latin typeface="Times New Roman" pitchFamily="18" charset="0"/>
                <a:cs typeface="Times New Roman" pitchFamily="18" charset="0"/>
              </a:rPr>
              <a:t>The figure above displays the results of an off-line processing of OMPS Nadir Mapper data to show its capability for monitoring atmospheric SO</a:t>
            </a:r>
            <a:r>
              <a:rPr lang="en-US" sz="500" baseline="-25000" dirty="0" smtClean="0">
                <a:latin typeface="Times New Roman" pitchFamily="18" charset="0"/>
                <a:cs typeface="Times New Roman" pitchFamily="18" charset="0"/>
              </a:rPr>
              <a:t>2</a:t>
            </a:r>
            <a:r>
              <a:rPr lang="en-US" sz="500" dirty="0" smtClean="0">
                <a:latin typeface="Times New Roman" pitchFamily="18" charset="0"/>
                <a:cs typeface="Times New Roman" pitchFamily="18" charset="0"/>
              </a:rPr>
              <a:t>. The false color image captures an SO</a:t>
            </a:r>
            <a:r>
              <a:rPr lang="en-US" sz="500" baseline="-25000" dirty="0" smtClean="0">
                <a:latin typeface="Times New Roman" pitchFamily="18" charset="0"/>
                <a:cs typeface="Times New Roman" pitchFamily="18" charset="0"/>
              </a:rPr>
              <a:t>2</a:t>
            </a:r>
            <a:r>
              <a:rPr lang="en-US" sz="500" dirty="0" smtClean="0">
                <a:latin typeface="Times New Roman" pitchFamily="18" charset="0"/>
                <a:cs typeface="Times New Roman" pitchFamily="18" charset="0"/>
              </a:rPr>
              <a:t> plume originating from Mount </a:t>
            </a:r>
            <a:r>
              <a:rPr lang="en-US" sz="500" dirty="0" err="1" smtClean="0">
                <a:latin typeface="Times New Roman" pitchFamily="18" charset="0"/>
                <a:cs typeface="Times New Roman" pitchFamily="18" charset="0"/>
              </a:rPr>
              <a:t>Copahue</a:t>
            </a:r>
            <a:r>
              <a:rPr lang="en-US" sz="500" dirty="0" smtClean="0">
                <a:latin typeface="Times New Roman" pitchFamily="18" charset="0"/>
                <a:cs typeface="Times New Roman" pitchFamily="18" charset="0"/>
              </a:rPr>
              <a:t> (</a:t>
            </a:r>
            <a:r>
              <a:rPr lang="el-GR" sz="500" b="1" dirty="0" smtClean="0">
                <a:solidFill>
                  <a:srgbClr val="FF0000"/>
                </a:solidFill>
                <a:latin typeface="Times New Roman"/>
                <a:cs typeface="Times New Roman"/>
              </a:rPr>
              <a:t>Δ</a:t>
            </a:r>
            <a:r>
              <a:rPr lang="en-US" sz="500" dirty="0" smtClean="0">
                <a:solidFill>
                  <a:srgbClr val="FF0000"/>
                </a:solidFill>
                <a:latin typeface="Times New Roman"/>
                <a:cs typeface="Times New Roman"/>
              </a:rPr>
              <a:t> </a:t>
            </a:r>
            <a:r>
              <a:rPr lang="en-US" sz="500" dirty="0" smtClean="0">
                <a:latin typeface="Times New Roman" pitchFamily="18" charset="0"/>
                <a:cs typeface="Times New Roman" pitchFamily="18" charset="0"/>
              </a:rPr>
              <a:t>Location of SO</a:t>
            </a:r>
            <a:r>
              <a:rPr lang="en-US" sz="500" baseline="-25000" dirty="0" smtClean="0">
                <a:latin typeface="Times New Roman" pitchFamily="18" charset="0"/>
                <a:cs typeface="Times New Roman" pitchFamily="18" charset="0"/>
              </a:rPr>
              <a:t>2 </a:t>
            </a:r>
            <a:r>
              <a:rPr lang="en-US" sz="500" dirty="0" smtClean="0">
                <a:latin typeface="Times New Roman"/>
                <a:cs typeface="Times New Roman"/>
              </a:rPr>
              <a:t>Source) </a:t>
            </a:r>
            <a:r>
              <a:rPr lang="en-US" sz="500" dirty="0" smtClean="0">
                <a:latin typeface="Times New Roman" pitchFamily="18" charset="0"/>
                <a:cs typeface="Times New Roman" pitchFamily="18" charset="0"/>
              </a:rPr>
              <a:t>as it moves out into the South Atlantic off the coast of South America. (Processed by the NASA OMPS NPP Science Team.)</a:t>
            </a:r>
            <a:endParaRPr lang="en-US" sz="500" dirty="0">
              <a:latin typeface="Times New Roman" pitchFamily="18" charset="0"/>
              <a:cs typeface="Times New Roman" pitchFamily="18" charset="0"/>
            </a:endParaRPr>
          </a:p>
        </p:txBody>
      </p:sp>
      <p:sp>
        <p:nvSpPr>
          <p:cNvPr id="72" name="Text Box 103"/>
          <p:cNvSpPr txBox="1">
            <a:spLocks noChangeArrowheads="1"/>
          </p:cNvSpPr>
          <p:nvPr/>
        </p:nvSpPr>
        <p:spPr bwMode="auto">
          <a:xfrm>
            <a:off x="3907277" y="4683125"/>
            <a:ext cx="3080425" cy="865846"/>
          </a:xfrm>
          <a:prstGeom prst="rect">
            <a:avLst/>
          </a:prstGeom>
          <a:noFill/>
          <a:ln w="9525">
            <a:noFill/>
            <a:miter lim="800000"/>
            <a:headEnd/>
            <a:tailEnd/>
          </a:ln>
        </p:spPr>
        <p:txBody>
          <a:bodyPr wrap="square" lIns="19272" tIns="9636" rIns="19272" bIns="9636">
            <a:spAutoFit/>
          </a:bodyPr>
          <a:lstStyle/>
          <a:p>
            <a:r>
              <a:rPr lang="en-US" sz="500" dirty="0" smtClean="0">
                <a:latin typeface="Times New Roman" pitchFamily="18" charset="0"/>
                <a:cs typeface="Times New Roman" pitchFamily="18" charset="0"/>
              </a:rPr>
              <a:t>The figures above have comparisons </a:t>
            </a:r>
            <a:r>
              <a:rPr lang="en-US" sz="500" dirty="0">
                <a:latin typeface="Times New Roman" pitchFamily="18" charset="0"/>
                <a:cs typeface="Times New Roman" pitchFamily="18" charset="0"/>
              </a:rPr>
              <a:t>of the ozone profile retrievals between the OMPS Nadir Mapper operational (Currently Version 6) ozone profiles and the NOAA-19  SBUV/2 processed with the Version 6 ozone profile retrieval algorithm. The data are from </a:t>
            </a:r>
            <a:r>
              <a:rPr lang="en-US" sz="500" dirty="0" smtClean="0">
                <a:latin typeface="Times New Roman" pitchFamily="18" charset="0"/>
                <a:cs typeface="Times New Roman" pitchFamily="18" charset="0"/>
              </a:rPr>
              <a:t>a single </a:t>
            </a:r>
            <a:r>
              <a:rPr lang="en-US" sz="500" dirty="0">
                <a:latin typeface="Times New Roman" pitchFamily="18" charset="0"/>
                <a:cs typeface="Times New Roman" pitchFamily="18" charset="0"/>
              </a:rPr>
              <a:t>pair of orbits on </a:t>
            </a:r>
            <a:r>
              <a:rPr lang="en-US" sz="500" dirty="0" smtClean="0">
                <a:latin typeface="Times New Roman" pitchFamily="18" charset="0"/>
                <a:cs typeface="Times New Roman" pitchFamily="18" charset="0"/>
              </a:rPr>
              <a:t>March 8, 2013 </a:t>
            </a:r>
            <a:r>
              <a:rPr lang="en-US" sz="500" dirty="0">
                <a:latin typeface="Times New Roman" pitchFamily="18" charset="0"/>
                <a:cs typeface="Times New Roman" pitchFamily="18" charset="0"/>
              </a:rPr>
              <a:t>where the two satellites are flying in formation (orbital tracks within 50 KM and sensing times with 10 minutes). The ozone profile retrievals are reported in Dobson units for 12 pressure layers. They are plotted here versus Latitude. The 12 Umkehr layers boundaries are at</a:t>
            </a:r>
            <a:r>
              <a:rPr lang="en-US" sz="500" dirty="0" smtClean="0">
                <a:latin typeface="Times New Roman" pitchFamily="18" charset="0"/>
                <a:cs typeface="Times New Roman" pitchFamily="18" charset="0"/>
              </a:rPr>
              <a:t>: </a:t>
            </a:r>
            <a:r>
              <a:rPr lang="en-US" sz="500" dirty="0">
                <a:latin typeface="Times New Roman" pitchFamily="18" charset="0"/>
                <a:cs typeface="Times New Roman" pitchFamily="18" charset="0"/>
              </a:rPr>
              <a:t>[0.0,0.25,0.50,0.99,1.98,3.96,7.92,15.8,31.7,63.3,127.0,253.0,1013] </a:t>
            </a:r>
            <a:r>
              <a:rPr lang="en-US" sz="500" dirty="0" err="1">
                <a:latin typeface="Times New Roman" pitchFamily="18" charset="0"/>
                <a:cs typeface="Times New Roman" pitchFamily="18" charset="0"/>
              </a:rPr>
              <a:t>hPa</a:t>
            </a:r>
            <a:r>
              <a:rPr lang="en-US" sz="500" dirty="0">
                <a:latin typeface="Times New Roman" pitchFamily="18" charset="0"/>
                <a:cs typeface="Times New Roman" pitchFamily="18" charset="0"/>
              </a:rPr>
              <a:t>.</a:t>
            </a:r>
          </a:p>
          <a:p>
            <a:r>
              <a:rPr lang="en-US" sz="500" dirty="0">
                <a:latin typeface="Times New Roman" pitchFamily="18" charset="0"/>
                <a:cs typeface="Times New Roman" pitchFamily="18" charset="0"/>
              </a:rPr>
              <a:t>The top three layers’ results are in the top row with the topmost layer on the upper left. The lowest layer’s results are in the figure on the bottom right. The </a:t>
            </a:r>
            <a:r>
              <a:rPr lang="en-US" sz="500" b="1" dirty="0">
                <a:solidFill>
                  <a:srgbClr val="E3390B"/>
                </a:solidFill>
                <a:latin typeface="Times New Roman" pitchFamily="18" charset="0"/>
                <a:cs typeface="Times New Roman" pitchFamily="18" charset="0"/>
              </a:rPr>
              <a:t>OMPS Nadir Profiler values are in </a:t>
            </a:r>
            <a:r>
              <a:rPr lang="en-US" sz="500" b="1" dirty="0" smtClean="0">
                <a:solidFill>
                  <a:srgbClr val="E3390B"/>
                </a:solidFill>
                <a:latin typeface="Times New Roman" pitchFamily="18" charset="0"/>
                <a:cs typeface="Times New Roman" pitchFamily="18" charset="0"/>
              </a:rPr>
              <a:t>Red/Orange </a:t>
            </a:r>
            <a:r>
              <a:rPr lang="en-US" sz="500" dirty="0">
                <a:latin typeface="Times New Roman" pitchFamily="18" charset="0"/>
                <a:cs typeface="Times New Roman" pitchFamily="18" charset="0"/>
              </a:rPr>
              <a:t>and the </a:t>
            </a:r>
            <a:r>
              <a:rPr lang="en-US" sz="500" b="1" dirty="0">
                <a:latin typeface="Times New Roman" pitchFamily="18" charset="0"/>
                <a:cs typeface="Times New Roman" pitchFamily="18" charset="0"/>
              </a:rPr>
              <a:t>SBUV/2 are shown in Black</a:t>
            </a:r>
            <a:r>
              <a:rPr lang="en-US" sz="500" dirty="0">
                <a:latin typeface="Times New Roman" pitchFamily="18" charset="0"/>
                <a:cs typeface="Times New Roman" pitchFamily="18" charset="0"/>
              </a:rPr>
              <a:t>. The </a:t>
            </a:r>
            <a:r>
              <a:rPr lang="en-US" sz="500" dirty="0" smtClean="0">
                <a:latin typeface="Times New Roman" pitchFamily="18" charset="0"/>
                <a:cs typeface="Times New Roman" pitchFamily="18" charset="0"/>
              </a:rPr>
              <a:t>figures </a:t>
            </a:r>
            <a:r>
              <a:rPr lang="en-US" sz="500" dirty="0">
                <a:latin typeface="Times New Roman" pitchFamily="18" charset="0"/>
                <a:cs typeface="Times New Roman" pitchFamily="18" charset="0"/>
              </a:rPr>
              <a:t>show general agreement between the retrievals for the two instruments but with the OMPS NP retrieving </a:t>
            </a:r>
            <a:r>
              <a:rPr lang="en-US" sz="500" dirty="0" smtClean="0">
                <a:latin typeface="Times New Roman" pitchFamily="18" charset="0"/>
                <a:cs typeface="Times New Roman" pitchFamily="18" charset="0"/>
              </a:rPr>
              <a:t>smaller </a:t>
            </a:r>
            <a:r>
              <a:rPr lang="en-US" sz="500" dirty="0">
                <a:latin typeface="Times New Roman" pitchFamily="18" charset="0"/>
                <a:cs typeface="Times New Roman" pitchFamily="18" charset="0"/>
              </a:rPr>
              <a:t>values at the top of the profiles. This is probably due </a:t>
            </a:r>
            <a:r>
              <a:rPr lang="en-US" sz="500" dirty="0" smtClean="0">
                <a:latin typeface="Times New Roman" pitchFamily="18" charset="0"/>
                <a:cs typeface="Times New Roman" pitchFamily="18" charset="0"/>
              </a:rPr>
              <a:t>to </a:t>
            </a:r>
            <a:r>
              <a:rPr lang="en-US" sz="500" dirty="0">
                <a:latin typeface="Times New Roman" pitchFamily="18" charset="0"/>
                <a:cs typeface="Times New Roman" pitchFamily="18" charset="0"/>
              </a:rPr>
              <a:t>inaccuracies in the initial calibration of the shorter wavelength channels but could also be symptomatic of stray light.</a:t>
            </a:r>
          </a:p>
        </p:txBody>
      </p:sp>
      <p:grpSp>
        <p:nvGrpSpPr>
          <p:cNvPr id="4" name="Group 95"/>
          <p:cNvGrpSpPr>
            <a:grpSpLocks/>
          </p:cNvGrpSpPr>
          <p:nvPr/>
        </p:nvGrpSpPr>
        <p:grpSpPr bwMode="auto">
          <a:xfrm>
            <a:off x="4588213" y="1365251"/>
            <a:ext cx="2217096" cy="1900039"/>
            <a:chOff x="609600" y="423862"/>
            <a:chExt cx="7460226" cy="5214938"/>
          </a:xfrm>
        </p:grpSpPr>
        <p:pic>
          <p:nvPicPr>
            <p:cNvPr id="74" name="Picture 14"/>
            <p:cNvPicPr>
              <a:picLocks noChangeAspect="1" noChangeArrowheads="1"/>
            </p:cNvPicPr>
            <p:nvPr/>
          </p:nvPicPr>
          <p:blipFill>
            <a:blip r:embed="rId12" cstate="print">
              <a:lum bright="-20000" contrast="40000"/>
            </a:blip>
            <a:srcRect/>
            <a:stretch>
              <a:fillRect/>
            </a:stretch>
          </p:blipFill>
          <p:spPr bwMode="auto">
            <a:xfrm>
              <a:off x="4331263" y="2995612"/>
              <a:ext cx="3738563" cy="2643188"/>
            </a:xfrm>
            <a:prstGeom prst="rect">
              <a:avLst/>
            </a:prstGeom>
            <a:noFill/>
            <a:ln w="9525">
              <a:noFill/>
              <a:miter lim="800000"/>
              <a:headEnd/>
              <a:tailEnd/>
            </a:ln>
          </p:spPr>
        </p:pic>
        <p:grpSp>
          <p:nvGrpSpPr>
            <p:cNvPr id="16" name="Group 9"/>
            <p:cNvGrpSpPr>
              <a:grpSpLocks/>
            </p:cNvGrpSpPr>
            <p:nvPr/>
          </p:nvGrpSpPr>
          <p:grpSpPr bwMode="auto">
            <a:xfrm>
              <a:off x="609600" y="423862"/>
              <a:ext cx="7420897" cy="5186363"/>
              <a:chOff x="609600" y="423862"/>
              <a:chExt cx="7420897" cy="5186363"/>
            </a:xfrm>
          </p:grpSpPr>
          <p:pic>
            <p:nvPicPr>
              <p:cNvPr id="76" name="Picture 7"/>
              <p:cNvPicPr>
                <a:picLocks noChangeAspect="1" noChangeArrowheads="1"/>
              </p:cNvPicPr>
              <p:nvPr/>
            </p:nvPicPr>
            <p:blipFill>
              <a:blip r:embed="rId13" cstate="print">
                <a:lum bright="-20000" contrast="40000"/>
              </a:blip>
              <a:srcRect/>
              <a:stretch>
                <a:fillRect/>
              </a:stretch>
            </p:blipFill>
            <p:spPr bwMode="auto">
              <a:xfrm>
                <a:off x="609600" y="423862"/>
                <a:ext cx="3905250" cy="2700338"/>
              </a:xfrm>
              <a:prstGeom prst="rect">
                <a:avLst/>
              </a:prstGeom>
              <a:noFill/>
              <a:ln w="9525">
                <a:noFill/>
                <a:miter lim="800000"/>
                <a:headEnd/>
                <a:tailEnd/>
              </a:ln>
            </p:spPr>
          </p:pic>
          <p:pic>
            <p:nvPicPr>
              <p:cNvPr id="77" name="Picture 12"/>
              <p:cNvPicPr>
                <a:picLocks noChangeAspect="1" noChangeArrowheads="1"/>
              </p:cNvPicPr>
              <p:nvPr/>
            </p:nvPicPr>
            <p:blipFill>
              <a:blip r:embed="rId14" cstate="print">
                <a:lum bright="-20000" contrast="40000"/>
              </a:blip>
              <a:srcRect/>
              <a:stretch>
                <a:fillRect/>
              </a:stretch>
            </p:blipFill>
            <p:spPr bwMode="auto">
              <a:xfrm>
                <a:off x="685800" y="3048000"/>
                <a:ext cx="3595688" cy="2562225"/>
              </a:xfrm>
              <a:prstGeom prst="rect">
                <a:avLst/>
              </a:prstGeom>
              <a:noFill/>
              <a:ln w="9525">
                <a:noFill/>
                <a:miter lim="800000"/>
                <a:headEnd/>
                <a:tailEnd/>
              </a:ln>
            </p:spPr>
          </p:pic>
          <p:pic>
            <p:nvPicPr>
              <p:cNvPr id="78" name="Picture 13"/>
              <p:cNvPicPr>
                <a:picLocks noChangeAspect="1" noChangeArrowheads="1"/>
              </p:cNvPicPr>
              <p:nvPr/>
            </p:nvPicPr>
            <p:blipFill>
              <a:blip r:embed="rId15" cstate="print">
                <a:lum bright="-20000" contrast="40000"/>
              </a:blip>
              <a:srcRect/>
              <a:stretch>
                <a:fillRect/>
              </a:stretch>
            </p:blipFill>
            <p:spPr bwMode="auto">
              <a:xfrm>
                <a:off x="4296697" y="423862"/>
                <a:ext cx="3733800" cy="2700338"/>
              </a:xfrm>
              <a:prstGeom prst="rect">
                <a:avLst/>
              </a:prstGeom>
              <a:noFill/>
              <a:ln w="9525">
                <a:noFill/>
                <a:miter lim="800000"/>
                <a:headEnd/>
                <a:tailEnd/>
              </a:ln>
            </p:spPr>
          </p:pic>
          <p:sp>
            <p:nvSpPr>
              <p:cNvPr id="79" name="TextBox 101"/>
              <p:cNvSpPr txBox="1">
                <a:spLocks noChangeArrowheads="1"/>
              </p:cNvSpPr>
              <p:nvPr/>
            </p:nvSpPr>
            <p:spPr bwMode="auto">
              <a:xfrm>
                <a:off x="1110093" y="533401"/>
                <a:ext cx="1937485" cy="675790"/>
              </a:xfrm>
              <a:prstGeom prst="rect">
                <a:avLst/>
              </a:prstGeom>
              <a:noFill/>
              <a:ln w="9525">
                <a:noFill/>
                <a:miter lim="800000"/>
                <a:headEnd/>
                <a:tailEnd/>
              </a:ln>
            </p:spPr>
            <p:txBody>
              <a:bodyPr wrap="none">
                <a:spAutoFit/>
              </a:bodyPr>
              <a:lstStyle/>
              <a:p>
                <a:r>
                  <a:rPr lang="en-US" sz="500" dirty="0"/>
                  <a:t>* EOF pattern</a:t>
                </a:r>
              </a:p>
              <a:p>
                <a:r>
                  <a:rPr lang="en-US" sz="500" dirty="0"/>
                  <a:t>– 0.02-nm shift</a:t>
                </a:r>
              </a:p>
            </p:txBody>
          </p:sp>
          <p:sp>
            <p:nvSpPr>
              <p:cNvPr id="80" name="TextBox 102"/>
              <p:cNvSpPr txBox="1">
                <a:spLocks noChangeArrowheads="1"/>
              </p:cNvSpPr>
              <p:nvPr/>
            </p:nvSpPr>
            <p:spPr bwMode="auto">
              <a:xfrm>
                <a:off x="4796362" y="591876"/>
                <a:ext cx="2185603" cy="718027"/>
              </a:xfrm>
              <a:prstGeom prst="rect">
                <a:avLst/>
              </a:prstGeom>
              <a:noFill/>
              <a:ln w="9525">
                <a:noFill/>
                <a:miter lim="800000"/>
                <a:headEnd/>
                <a:tailEnd/>
              </a:ln>
            </p:spPr>
            <p:txBody>
              <a:bodyPr wrap="none">
                <a:spAutoFit/>
              </a:bodyPr>
              <a:lstStyle/>
              <a:p>
                <a:r>
                  <a:rPr lang="en-US" sz="500" dirty="0"/>
                  <a:t>* EOF pattern</a:t>
                </a:r>
              </a:p>
              <a:p>
                <a:r>
                  <a:rPr lang="en-US" sz="600" b="1" dirty="0">
                    <a:latin typeface="Arial Unicode MS" pitchFamily="34" charset="-128"/>
                    <a:ea typeface="Arial Unicode MS" pitchFamily="34" charset="-128"/>
                    <a:cs typeface="Arial Unicode MS" pitchFamily="34" charset="-128"/>
                  </a:rPr>
                  <a:t>– </a:t>
                </a:r>
                <a:r>
                  <a:rPr lang="en-US" sz="500" dirty="0">
                    <a:latin typeface="Courier" pitchFamily="49" charset="0"/>
                    <a:ea typeface="Arial Unicode MS" pitchFamily="34" charset="-128"/>
                    <a:cs typeface="Arial Unicode MS" pitchFamily="34" charset="-128"/>
                  </a:rPr>
                  <a:t>∝</a:t>
                </a:r>
                <a:r>
                  <a:rPr lang="en-US" sz="500" dirty="0">
                    <a:latin typeface="Arial Unicode MS" pitchFamily="34" charset="-128"/>
                    <a:ea typeface="Arial Unicode MS" pitchFamily="34" charset="-128"/>
                    <a:cs typeface="Arial Unicode MS" pitchFamily="34" charset="-128"/>
                  </a:rPr>
                  <a:t> (1/</a:t>
                </a:r>
                <a:r>
                  <a:rPr lang="en-US" sz="500" dirty="0" err="1">
                    <a:latin typeface="Arial Unicode MS" pitchFamily="34" charset="-128"/>
                    <a:ea typeface="Arial Unicode MS" pitchFamily="34" charset="-128"/>
                    <a:cs typeface="Arial Unicode MS" pitchFamily="34" charset="-128"/>
                  </a:rPr>
                  <a:t>Avg</a:t>
                </a:r>
                <a:r>
                  <a:rPr lang="en-US" sz="500" dirty="0">
                    <a:latin typeface="Arial Unicode MS" pitchFamily="34" charset="-128"/>
                    <a:ea typeface="Arial Unicode MS" pitchFamily="34" charset="-128"/>
                    <a:cs typeface="Arial Unicode MS" pitchFamily="34" charset="-128"/>
                  </a:rPr>
                  <a:t>-poly)</a:t>
                </a:r>
              </a:p>
            </p:txBody>
          </p:sp>
        </p:grpSp>
      </p:grpSp>
      <p:sp>
        <p:nvSpPr>
          <p:cNvPr id="81" name="TextBox 103"/>
          <p:cNvSpPr txBox="1">
            <a:spLocks noChangeArrowheads="1"/>
          </p:cNvSpPr>
          <p:nvPr/>
        </p:nvSpPr>
        <p:spPr bwMode="auto">
          <a:xfrm>
            <a:off x="4880043" y="1657946"/>
            <a:ext cx="172936" cy="142571"/>
          </a:xfrm>
          <a:prstGeom prst="rect">
            <a:avLst/>
          </a:prstGeom>
          <a:noFill/>
          <a:ln w="9525">
            <a:noFill/>
            <a:miter lim="800000"/>
            <a:headEnd/>
            <a:tailEnd/>
          </a:ln>
        </p:spPr>
        <p:txBody>
          <a:bodyPr lIns="19272" tIns="9636" rIns="19272" bIns="9636">
            <a:spAutoFit/>
          </a:bodyPr>
          <a:lstStyle/>
          <a:p>
            <a:r>
              <a:rPr lang="en-US" sz="800" dirty="0"/>
              <a:t>(a)</a:t>
            </a:r>
            <a:endParaRPr lang="en-US" dirty="0"/>
          </a:p>
        </p:txBody>
      </p:sp>
      <p:sp>
        <p:nvSpPr>
          <p:cNvPr id="82" name="TextBox 104"/>
          <p:cNvSpPr txBox="1">
            <a:spLocks noChangeArrowheads="1"/>
          </p:cNvSpPr>
          <p:nvPr/>
        </p:nvSpPr>
        <p:spPr bwMode="auto">
          <a:xfrm>
            <a:off x="5427224" y="2574728"/>
            <a:ext cx="154337" cy="142571"/>
          </a:xfrm>
          <a:prstGeom prst="rect">
            <a:avLst/>
          </a:prstGeom>
          <a:noFill/>
          <a:ln w="9525">
            <a:noFill/>
            <a:miter lim="800000"/>
            <a:headEnd/>
            <a:tailEnd/>
          </a:ln>
        </p:spPr>
        <p:txBody>
          <a:bodyPr wrap="none" lIns="19272" tIns="9636" rIns="19272" bIns="9636">
            <a:spAutoFit/>
          </a:bodyPr>
          <a:lstStyle/>
          <a:p>
            <a:r>
              <a:rPr lang="en-US" sz="800" dirty="0"/>
              <a:t>(b)</a:t>
            </a:r>
            <a:endParaRPr lang="en-US" dirty="0"/>
          </a:p>
        </p:txBody>
      </p:sp>
      <p:sp>
        <p:nvSpPr>
          <p:cNvPr id="83" name="TextBox 105"/>
          <p:cNvSpPr txBox="1">
            <a:spLocks noChangeArrowheads="1"/>
          </p:cNvSpPr>
          <p:nvPr/>
        </p:nvSpPr>
        <p:spPr bwMode="auto">
          <a:xfrm>
            <a:off x="6355283" y="2016125"/>
            <a:ext cx="143116" cy="142571"/>
          </a:xfrm>
          <a:prstGeom prst="rect">
            <a:avLst/>
          </a:prstGeom>
          <a:noFill/>
          <a:ln w="9525">
            <a:noFill/>
            <a:miter lim="800000"/>
            <a:headEnd/>
            <a:tailEnd/>
          </a:ln>
        </p:spPr>
        <p:txBody>
          <a:bodyPr wrap="none" lIns="19272" tIns="9636" rIns="19272" bIns="9636">
            <a:spAutoFit/>
          </a:bodyPr>
          <a:lstStyle/>
          <a:p>
            <a:r>
              <a:rPr lang="en-US" sz="800" dirty="0"/>
              <a:t>(c)</a:t>
            </a:r>
            <a:endParaRPr lang="en-US" dirty="0"/>
          </a:p>
        </p:txBody>
      </p:sp>
      <p:sp>
        <p:nvSpPr>
          <p:cNvPr id="84" name="TextBox 106"/>
          <p:cNvSpPr txBox="1">
            <a:spLocks noChangeArrowheads="1"/>
          </p:cNvSpPr>
          <p:nvPr/>
        </p:nvSpPr>
        <p:spPr bwMode="auto">
          <a:xfrm>
            <a:off x="6355404" y="2587625"/>
            <a:ext cx="154337" cy="142571"/>
          </a:xfrm>
          <a:prstGeom prst="rect">
            <a:avLst/>
          </a:prstGeom>
          <a:noFill/>
          <a:ln w="9525">
            <a:noFill/>
            <a:miter lim="800000"/>
            <a:headEnd/>
            <a:tailEnd/>
          </a:ln>
        </p:spPr>
        <p:txBody>
          <a:bodyPr wrap="none" lIns="19272" tIns="9636" rIns="19272" bIns="9636">
            <a:spAutoFit/>
          </a:bodyPr>
          <a:lstStyle/>
          <a:p>
            <a:r>
              <a:rPr lang="en-US" sz="800" dirty="0"/>
              <a:t>(d)</a:t>
            </a:r>
            <a:endParaRPr lang="en-US" dirty="0"/>
          </a:p>
        </p:txBody>
      </p:sp>
      <p:pic>
        <p:nvPicPr>
          <p:cNvPr id="86" name="Picture 5" descr="A9041_004b"/>
          <p:cNvPicPr>
            <a:picLocks noChangeAspect="1" noChangeArrowheads="1"/>
          </p:cNvPicPr>
          <p:nvPr/>
        </p:nvPicPr>
        <p:blipFill>
          <a:blip r:embed="rId16" cstate="print"/>
          <a:srcRect/>
          <a:stretch>
            <a:fillRect/>
          </a:stretch>
        </p:blipFill>
        <p:spPr bwMode="auto">
          <a:xfrm>
            <a:off x="185771" y="2210699"/>
            <a:ext cx="1322016" cy="1256109"/>
          </a:xfrm>
          <a:prstGeom prst="rect">
            <a:avLst/>
          </a:prstGeom>
          <a:noFill/>
          <a:ln w="9525">
            <a:noFill/>
            <a:miter lim="800000"/>
            <a:headEnd/>
            <a:tailEnd/>
          </a:ln>
        </p:spPr>
      </p:pic>
      <p:sp>
        <p:nvSpPr>
          <p:cNvPr id="87" name="Line 10"/>
          <p:cNvSpPr>
            <a:spLocks noChangeShapeType="1"/>
          </p:cNvSpPr>
          <p:nvPr/>
        </p:nvSpPr>
        <p:spPr bwMode="auto">
          <a:xfrm flipH="1">
            <a:off x="6491507" y="1550790"/>
            <a:ext cx="0" cy="174625"/>
          </a:xfrm>
          <a:prstGeom prst="line">
            <a:avLst/>
          </a:prstGeom>
          <a:noFill/>
          <a:ln w="19050">
            <a:solidFill>
              <a:schemeClr val="tx1"/>
            </a:solidFill>
            <a:round/>
            <a:headEnd type="stealth" w="lg" len="lg"/>
            <a:tailEnd type="stealth" w="lg" len="lg"/>
          </a:ln>
        </p:spPr>
        <p:txBody>
          <a:bodyPr lIns="83692" tIns="41846" rIns="83692" bIns="41846"/>
          <a:lstStyle/>
          <a:p>
            <a:endParaRPr lang="en-US"/>
          </a:p>
        </p:txBody>
      </p:sp>
      <p:sp>
        <p:nvSpPr>
          <p:cNvPr id="88" name="Text Box 11"/>
          <p:cNvSpPr txBox="1">
            <a:spLocks noChangeArrowheads="1"/>
          </p:cNvSpPr>
          <p:nvPr/>
        </p:nvSpPr>
        <p:spPr bwMode="auto">
          <a:xfrm>
            <a:off x="6429412" y="1541529"/>
            <a:ext cx="370997" cy="207620"/>
          </a:xfrm>
          <a:prstGeom prst="rect">
            <a:avLst/>
          </a:prstGeom>
          <a:noFill/>
          <a:ln w="9525">
            <a:noFill/>
            <a:miter lim="800000"/>
            <a:headEnd/>
            <a:tailEnd/>
          </a:ln>
        </p:spPr>
        <p:txBody>
          <a:bodyPr wrap="none" lIns="83692" tIns="41846" rIns="83692" bIns="41846">
            <a:spAutoFit/>
          </a:bodyPr>
          <a:lstStyle/>
          <a:p>
            <a:r>
              <a:rPr lang="en-US" sz="800" dirty="0"/>
              <a:t>0.5%</a:t>
            </a:r>
          </a:p>
        </p:txBody>
      </p:sp>
      <p:sp>
        <p:nvSpPr>
          <p:cNvPr id="89" name="Line 10"/>
          <p:cNvSpPr>
            <a:spLocks noChangeShapeType="1"/>
          </p:cNvSpPr>
          <p:nvPr/>
        </p:nvSpPr>
        <p:spPr bwMode="auto">
          <a:xfrm>
            <a:off x="5389127" y="1550128"/>
            <a:ext cx="338" cy="152466"/>
          </a:xfrm>
          <a:prstGeom prst="line">
            <a:avLst/>
          </a:prstGeom>
          <a:noFill/>
          <a:ln w="19050">
            <a:solidFill>
              <a:schemeClr val="tx1"/>
            </a:solidFill>
            <a:round/>
            <a:headEnd type="stealth" w="lg" len="lg"/>
            <a:tailEnd type="stealth" w="lg" len="lg"/>
          </a:ln>
        </p:spPr>
        <p:txBody>
          <a:bodyPr lIns="83692" tIns="41846" rIns="83692" bIns="41846"/>
          <a:lstStyle/>
          <a:p>
            <a:endParaRPr lang="en-US"/>
          </a:p>
        </p:txBody>
      </p:sp>
      <p:sp>
        <p:nvSpPr>
          <p:cNvPr id="90" name="Text Box 11"/>
          <p:cNvSpPr txBox="1">
            <a:spLocks noChangeArrowheads="1"/>
          </p:cNvSpPr>
          <p:nvPr/>
        </p:nvSpPr>
        <p:spPr bwMode="auto">
          <a:xfrm>
            <a:off x="5334410" y="1531607"/>
            <a:ext cx="370997" cy="207620"/>
          </a:xfrm>
          <a:prstGeom prst="rect">
            <a:avLst/>
          </a:prstGeom>
          <a:noFill/>
          <a:ln w="9525">
            <a:noFill/>
            <a:miter lim="800000"/>
            <a:headEnd/>
            <a:tailEnd/>
          </a:ln>
        </p:spPr>
        <p:txBody>
          <a:bodyPr wrap="none" lIns="83692" tIns="41846" rIns="83692" bIns="41846">
            <a:spAutoFit/>
          </a:bodyPr>
          <a:lstStyle/>
          <a:p>
            <a:r>
              <a:rPr lang="en-US" sz="800" dirty="0"/>
              <a:t>0.5%</a:t>
            </a:r>
          </a:p>
        </p:txBody>
      </p:sp>
      <p:sp>
        <p:nvSpPr>
          <p:cNvPr id="97" name="Rectangle 104"/>
          <p:cNvSpPr>
            <a:spLocks noChangeArrowheads="1"/>
          </p:cNvSpPr>
          <p:nvPr/>
        </p:nvSpPr>
        <p:spPr bwMode="auto">
          <a:xfrm>
            <a:off x="5966298" y="6540500"/>
            <a:ext cx="3096639" cy="250293"/>
          </a:xfrm>
          <a:prstGeom prst="rect">
            <a:avLst/>
          </a:prstGeom>
          <a:noFill/>
          <a:ln w="9525">
            <a:noFill/>
            <a:miter lim="800000"/>
            <a:headEnd/>
            <a:tailEnd/>
          </a:ln>
        </p:spPr>
        <p:txBody>
          <a:bodyPr wrap="square" lIns="19272" tIns="9636" rIns="19272" bIns="9636">
            <a:spAutoFit/>
          </a:bodyPr>
          <a:lstStyle/>
          <a:p>
            <a:r>
              <a:rPr lang="en-US" sz="500" b="1" dirty="0">
                <a:solidFill>
                  <a:srgbClr val="272C99"/>
                </a:solidFill>
              </a:rPr>
              <a:t>OMPS data </a:t>
            </a:r>
            <a:r>
              <a:rPr lang="en-US" sz="500" b="1" dirty="0" smtClean="0">
                <a:solidFill>
                  <a:srgbClr val="272C99"/>
                </a:solidFill>
              </a:rPr>
              <a:t>are </a:t>
            </a:r>
            <a:r>
              <a:rPr lang="en-US" sz="500" b="1" dirty="0">
                <a:solidFill>
                  <a:srgbClr val="272C99"/>
                </a:solidFill>
              </a:rPr>
              <a:t>at </a:t>
            </a:r>
            <a:r>
              <a:rPr lang="en-US" sz="500" b="1" dirty="0" smtClean="0">
                <a:solidFill>
                  <a:srgbClr val="272C99"/>
                </a:solidFill>
              </a:rPr>
              <a:t>provisional maturity levels; </a:t>
            </a:r>
            <a:r>
              <a:rPr lang="en-US" sz="500" b="1" dirty="0" smtClean="0">
                <a:solidFill>
                  <a:srgbClr val="272C99"/>
                </a:solidFill>
                <a:latin typeface="Times New Roman"/>
                <a:ea typeface="Calibri"/>
                <a:cs typeface="Times New Roman"/>
              </a:rPr>
              <a:t>General research community is encouraged to participate in the QA and validation of the product, but need to be aware that product validation and QA are ongoing.</a:t>
            </a:r>
            <a:endParaRPr lang="en-US" sz="500" b="1" dirty="0">
              <a:solidFill>
                <a:srgbClr val="272C99"/>
              </a:solidFill>
            </a:endParaRPr>
          </a:p>
          <a:p>
            <a:r>
              <a:rPr lang="en-US" sz="500" b="1" dirty="0" smtClean="0">
                <a:solidFill>
                  <a:srgbClr val="242CD2"/>
                </a:solidFill>
              </a:rPr>
              <a:t>The OMPS </a:t>
            </a:r>
            <a:r>
              <a:rPr lang="en-US" sz="500" b="1" dirty="0">
                <a:solidFill>
                  <a:srgbClr val="242CD2"/>
                </a:solidFill>
              </a:rPr>
              <a:t>SDR and EDR data sets are available to the public at  </a:t>
            </a:r>
            <a:r>
              <a:rPr lang="en-US" sz="500" b="1" dirty="0">
                <a:solidFill>
                  <a:srgbClr val="242CD2"/>
                </a:solidFill>
                <a:hlinkClick r:id="rId17"/>
              </a:rPr>
              <a:t>http://www.nsof.class.noaa.gov</a:t>
            </a:r>
            <a:r>
              <a:rPr lang="en-US" sz="500" b="1" dirty="0">
                <a:solidFill>
                  <a:srgbClr val="242CD2"/>
                </a:solidFill>
              </a:rPr>
              <a:t> .</a:t>
            </a:r>
          </a:p>
        </p:txBody>
      </p:sp>
      <p:sp>
        <p:nvSpPr>
          <p:cNvPr id="98" name="TextBox 105"/>
          <p:cNvSpPr txBox="1">
            <a:spLocks noChangeArrowheads="1"/>
          </p:cNvSpPr>
          <p:nvPr/>
        </p:nvSpPr>
        <p:spPr bwMode="auto">
          <a:xfrm>
            <a:off x="7003915" y="6142804"/>
            <a:ext cx="2103606" cy="419570"/>
          </a:xfrm>
          <a:prstGeom prst="rect">
            <a:avLst/>
          </a:prstGeom>
          <a:noFill/>
          <a:ln w="9525">
            <a:noFill/>
            <a:miter lim="800000"/>
            <a:headEnd/>
            <a:tailEnd/>
          </a:ln>
        </p:spPr>
        <p:txBody>
          <a:bodyPr wrap="square" lIns="19272" tIns="9636" rIns="19272" bIns="9636">
            <a:spAutoFit/>
          </a:bodyPr>
          <a:lstStyle/>
          <a:p>
            <a:r>
              <a:rPr lang="en-GB" sz="800" b="1" u="sng" dirty="0">
                <a:solidFill>
                  <a:srgbClr val="0000FF"/>
                </a:solidFill>
                <a:latin typeface="Times New Roman" pitchFamily="18" charset="0"/>
                <a:cs typeface="Times New Roman" pitchFamily="18" charset="0"/>
              </a:rPr>
              <a:t>Related talks &amp; posters at </a:t>
            </a:r>
            <a:r>
              <a:rPr lang="en-GB" sz="800" b="1" u="sng" dirty="0" smtClean="0">
                <a:solidFill>
                  <a:srgbClr val="0000FF"/>
                </a:solidFill>
                <a:latin typeface="Times New Roman" pitchFamily="18" charset="0"/>
                <a:cs typeface="Times New Roman" pitchFamily="18" charset="0"/>
              </a:rPr>
              <a:t>the NSC</a:t>
            </a:r>
            <a:endParaRPr lang="en-US" sz="400" b="1" u="sng" dirty="0">
              <a:solidFill>
                <a:srgbClr val="00B0F0"/>
              </a:solidFill>
              <a:latin typeface="Times New Roman" pitchFamily="18" charset="0"/>
              <a:cs typeface="Times New Roman" pitchFamily="18" charset="0"/>
            </a:endParaRPr>
          </a:p>
          <a:p>
            <a:endParaRPr lang="en-US" sz="200" b="1" dirty="0">
              <a:solidFill>
                <a:srgbClr val="000000"/>
              </a:solidFill>
              <a:latin typeface="Times New Roman" pitchFamily="18" charset="0"/>
              <a:cs typeface="Times New Roman" pitchFamily="18" charset="0"/>
            </a:endParaRPr>
          </a:p>
          <a:p>
            <a:r>
              <a:rPr lang="en-US" sz="400" b="1" dirty="0" smtClean="0">
                <a:solidFill>
                  <a:srgbClr val="000000"/>
                </a:solidFill>
                <a:latin typeface="Times New Roman" pitchFamily="18" charset="0"/>
                <a:cs typeface="Times New Roman" pitchFamily="18" charset="0"/>
              </a:rPr>
              <a:t>Session 2.0 POES/JPSS</a:t>
            </a:r>
          </a:p>
          <a:p>
            <a:r>
              <a:rPr lang="en-US" sz="400" b="1" dirty="0" smtClean="0">
                <a:solidFill>
                  <a:srgbClr val="000000"/>
                </a:solidFill>
                <a:latin typeface="Times New Roman" pitchFamily="18" charset="0"/>
                <a:cs typeface="Times New Roman" pitchFamily="18" charset="0"/>
              </a:rPr>
              <a:t>Poster T-52 On the Provisional S-NPP Ozone  Mapping and Profiler Suite  SDR</a:t>
            </a:r>
          </a:p>
          <a:p>
            <a:r>
              <a:rPr lang="en-US" sz="400" b="1" dirty="0" smtClean="0">
                <a:solidFill>
                  <a:srgbClr val="000000"/>
                </a:solidFill>
                <a:latin typeface="Times New Roman" pitchFamily="18" charset="0"/>
                <a:cs typeface="Times New Roman" pitchFamily="18" charset="0"/>
              </a:rPr>
              <a:t>Poster T-60 Ozone Instrument Calibration and  EDR Products Validation with STAR  ICVS</a:t>
            </a:r>
          </a:p>
          <a:p>
            <a:r>
              <a:rPr lang="en-US" sz="400" b="1" dirty="0" smtClean="0">
                <a:solidFill>
                  <a:srgbClr val="000000"/>
                </a:solidFill>
                <a:latin typeface="Times New Roman" pitchFamily="18" charset="0"/>
                <a:cs typeface="Times New Roman" pitchFamily="18" charset="0"/>
              </a:rPr>
              <a:t>Poster W-85 Operational Ozone Products  Available from NOAA/NESDIS</a:t>
            </a:r>
            <a:endParaRPr lang="en-US" sz="400" b="1" dirty="0">
              <a:solidFill>
                <a:srgbClr val="000000"/>
              </a:solidFill>
              <a:latin typeface="Times New Roman" pitchFamily="18" charset="0"/>
              <a:cs typeface="Times New Roman" pitchFamily="18" charset="0"/>
            </a:endParaRPr>
          </a:p>
        </p:txBody>
      </p:sp>
      <p:grpSp>
        <p:nvGrpSpPr>
          <p:cNvPr id="19" name="Group 126"/>
          <p:cNvGrpSpPr>
            <a:grpSpLocks/>
          </p:cNvGrpSpPr>
          <p:nvPr/>
        </p:nvGrpSpPr>
        <p:grpSpPr bwMode="auto">
          <a:xfrm>
            <a:off x="178340" y="4504532"/>
            <a:ext cx="2300904" cy="1650614"/>
            <a:chOff x="-4" y="1"/>
            <a:chExt cx="10190475" cy="7922615"/>
          </a:xfrm>
        </p:grpSpPr>
        <p:sp>
          <p:nvSpPr>
            <p:cNvPr id="111" name="Rectangle 128"/>
            <p:cNvSpPr>
              <a:spLocks noChangeArrowheads="1"/>
            </p:cNvSpPr>
            <p:nvPr/>
          </p:nvSpPr>
          <p:spPr bwMode="auto">
            <a:xfrm>
              <a:off x="3448050" y="1"/>
              <a:ext cx="6172200" cy="2585215"/>
            </a:xfrm>
            <a:prstGeom prst="rect">
              <a:avLst/>
            </a:prstGeom>
            <a:noFill/>
            <a:ln w="9525">
              <a:noFill/>
              <a:miter lim="800000"/>
              <a:headEnd/>
              <a:tailEnd/>
            </a:ln>
          </p:spPr>
          <p:txBody>
            <a:bodyPr>
              <a:spAutoFit/>
            </a:bodyPr>
            <a:lstStyle/>
            <a:p>
              <a:r>
                <a:rPr lang="en-US" sz="500" dirty="0">
                  <a:sym typeface="Wingdings" pitchFamily="2" charset="2"/>
                </a:rPr>
                <a:t> </a:t>
              </a:r>
              <a:r>
                <a:rPr lang="en-US" sz="500" dirty="0" smtClean="0"/>
                <a:t>Effective Reflectivity</a:t>
              </a:r>
              <a:endParaRPr lang="en-US" sz="500" dirty="0"/>
            </a:p>
            <a:p>
              <a:r>
                <a:rPr lang="en-US" sz="400" dirty="0"/>
                <a:t>for the </a:t>
              </a:r>
              <a:r>
                <a:rPr lang="en-US" sz="400" dirty="0" smtClean="0"/>
                <a:t>March 23, 2013 for the OMPS </a:t>
              </a:r>
              <a:r>
                <a:rPr lang="en-US" sz="400" dirty="0"/>
                <a:t>Nadir Mapper </a:t>
              </a:r>
              <a:r>
                <a:rPr lang="en-US" sz="400" dirty="0" smtClean="0"/>
                <a:t>measurements. The quantity represents the UV reflectivity of the clouds and surface in each Field-of-View. This </a:t>
              </a:r>
              <a:r>
                <a:rPr lang="en-US" sz="400" dirty="0"/>
                <a:t>image shows the expected range of </a:t>
              </a:r>
              <a:r>
                <a:rPr lang="en-US" sz="400" dirty="0" smtClean="0"/>
                <a:t>values over the globe with bright clouds and polar ice and dark open ocean. </a:t>
              </a:r>
              <a:endParaRPr lang="en-US" sz="400" dirty="0"/>
            </a:p>
          </p:txBody>
        </p:sp>
        <p:sp>
          <p:nvSpPr>
            <p:cNvPr id="114" name="Rectangle 131"/>
            <p:cNvSpPr>
              <a:spLocks noChangeArrowheads="1"/>
            </p:cNvSpPr>
            <p:nvPr/>
          </p:nvSpPr>
          <p:spPr bwMode="auto">
            <a:xfrm>
              <a:off x="3505201" y="4829386"/>
              <a:ext cx="5973023" cy="2880666"/>
            </a:xfrm>
            <a:prstGeom prst="rect">
              <a:avLst/>
            </a:prstGeom>
            <a:noFill/>
            <a:ln w="9525">
              <a:noFill/>
              <a:miter lim="800000"/>
              <a:headEnd/>
              <a:tailEnd/>
            </a:ln>
          </p:spPr>
          <p:txBody>
            <a:bodyPr wrap="square">
              <a:spAutoFit/>
            </a:bodyPr>
            <a:lstStyle/>
            <a:p>
              <a:pPr>
                <a:buFont typeface="Wingdings" pitchFamily="2" charset="2"/>
                <a:buChar char="ß"/>
              </a:pPr>
              <a:r>
                <a:rPr lang="en-US" sz="500" dirty="0"/>
                <a:t> Total Ozone</a:t>
              </a:r>
            </a:p>
            <a:p>
              <a:r>
                <a:rPr lang="en-US" sz="400" dirty="0"/>
                <a:t>from the </a:t>
              </a:r>
              <a:r>
                <a:rPr lang="en-US" sz="400" dirty="0" smtClean="0"/>
                <a:t>operational multiple </a:t>
              </a:r>
              <a:r>
                <a:rPr lang="en-US" sz="400" dirty="0"/>
                <a:t>triplet retrieval </a:t>
              </a:r>
              <a:r>
                <a:rPr lang="en-US" sz="400" dirty="0" smtClean="0"/>
                <a:t>algorithm in </a:t>
              </a:r>
              <a:r>
                <a:rPr lang="en-US" sz="400" dirty="0"/>
                <a:t>IDPS </a:t>
              </a:r>
              <a:r>
                <a:rPr lang="en-US" sz="400" dirty="0" smtClean="0"/>
                <a:t>for March 23, 2013. </a:t>
              </a:r>
              <a:r>
                <a:rPr lang="en-US" sz="400" dirty="0"/>
                <a:t>The </a:t>
              </a:r>
              <a:r>
                <a:rPr lang="en-US" sz="400" dirty="0" smtClean="0"/>
                <a:t>values </a:t>
              </a:r>
              <a:r>
                <a:rPr lang="en-US" sz="400" dirty="0"/>
                <a:t>show some </a:t>
              </a:r>
              <a:r>
                <a:rPr lang="en-US" sz="400" dirty="0" smtClean="0"/>
                <a:t>cross-track </a:t>
              </a:r>
              <a:r>
                <a:rPr lang="en-US" sz="400" dirty="0"/>
                <a:t>variations and are offset approximately </a:t>
              </a:r>
              <a:r>
                <a:rPr lang="en-US" sz="400" dirty="0" smtClean="0"/>
                <a:t>2% </a:t>
              </a:r>
              <a:r>
                <a:rPr lang="en-US" sz="400" dirty="0"/>
                <a:t>from </a:t>
              </a:r>
              <a:r>
                <a:rPr lang="en-US" sz="400" dirty="0" smtClean="0"/>
                <a:t>some other </a:t>
              </a:r>
              <a:r>
                <a:rPr lang="en-US" sz="400" dirty="0"/>
                <a:t>satellite ozone product. These uncertainty levels </a:t>
              </a:r>
              <a:r>
                <a:rPr lang="en-US" sz="400" dirty="0" smtClean="0"/>
                <a:t> </a:t>
              </a:r>
              <a:r>
                <a:rPr lang="en-US" sz="400" dirty="0"/>
                <a:t>are consistent with the </a:t>
              </a:r>
              <a:r>
                <a:rPr lang="en-US" sz="400" dirty="0" smtClean="0"/>
                <a:t>independent </a:t>
              </a:r>
              <a:r>
                <a:rPr lang="en-US" sz="400" dirty="0"/>
                <a:t>calibration parameters and tables </a:t>
              </a:r>
              <a:r>
                <a:rPr lang="en-US" sz="400" dirty="0" smtClean="0"/>
                <a:t>currently in use in </a:t>
              </a:r>
              <a:r>
                <a:rPr lang="en-US" sz="400" dirty="0"/>
                <a:t>the </a:t>
              </a:r>
              <a:r>
                <a:rPr lang="en-US" sz="400" dirty="0" smtClean="0"/>
                <a:t>operational </a:t>
              </a:r>
              <a:r>
                <a:rPr lang="en-US" sz="400" dirty="0"/>
                <a:t>system.</a:t>
              </a:r>
            </a:p>
          </p:txBody>
        </p:sp>
        <p:sp>
          <p:nvSpPr>
            <p:cNvPr id="115" name="Rectangle 132"/>
            <p:cNvSpPr>
              <a:spLocks noChangeArrowheads="1"/>
            </p:cNvSpPr>
            <p:nvPr/>
          </p:nvSpPr>
          <p:spPr bwMode="auto">
            <a:xfrm>
              <a:off x="-4" y="2930604"/>
              <a:ext cx="6219948" cy="2659079"/>
            </a:xfrm>
            <a:prstGeom prst="rect">
              <a:avLst/>
            </a:prstGeom>
            <a:noFill/>
            <a:ln w="9525">
              <a:noFill/>
              <a:miter lim="800000"/>
              <a:headEnd/>
              <a:tailEnd/>
            </a:ln>
          </p:spPr>
          <p:txBody>
            <a:bodyPr>
              <a:spAutoFit/>
            </a:bodyPr>
            <a:lstStyle/>
            <a:p>
              <a:r>
                <a:rPr lang="en-US" sz="400" dirty="0" smtClean="0"/>
                <a:t>Aerosol Index from the operational algorithm </a:t>
              </a:r>
              <a:r>
                <a:rPr lang="en-US" sz="400" dirty="0"/>
                <a:t>in IDPS for </a:t>
              </a:r>
              <a:r>
                <a:rPr lang="en-US" sz="400" dirty="0" smtClean="0"/>
                <a:t>March 23, 2013.. This quantity is derived from residuals at a longer reflectivity channel relative to a shorter channel. The </a:t>
              </a:r>
              <a:r>
                <a:rPr lang="en-US" sz="400" dirty="0"/>
                <a:t>range of values is as </a:t>
              </a:r>
              <a:r>
                <a:rPr lang="en-US" sz="400" dirty="0" smtClean="0"/>
                <a:t>expected but there are significant cross-track biases.</a:t>
              </a:r>
              <a:endParaRPr lang="en-US" sz="400" dirty="0"/>
            </a:p>
            <a:p>
              <a:r>
                <a:rPr lang="en-US" sz="500" dirty="0"/>
                <a:t>                                     </a:t>
              </a:r>
              <a:r>
                <a:rPr lang="en-US" sz="500" dirty="0" smtClean="0"/>
                <a:t>                        Aerosol Index</a:t>
              </a:r>
              <a:r>
                <a:rPr lang="en-US" sz="500" dirty="0" smtClean="0">
                  <a:sym typeface="Wingdings" pitchFamily="2" charset="2"/>
                </a:rPr>
                <a:t></a:t>
              </a:r>
              <a:endParaRPr lang="en-US" sz="500" dirty="0"/>
            </a:p>
          </p:txBody>
        </p:sp>
        <p:sp>
          <p:nvSpPr>
            <p:cNvPr id="116" name="TextBox 133"/>
            <p:cNvSpPr txBox="1">
              <a:spLocks noChangeArrowheads="1"/>
            </p:cNvSpPr>
            <p:nvPr/>
          </p:nvSpPr>
          <p:spPr bwMode="auto">
            <a:xfrm>
              <a:off x="4019551" y="6962392"/>
              <a:ext cx="6170920" cy="960224"/>
            </a:xfrm>
            <a:prstGeom prst="rect">
              <a:avLst/>
            </a:prstGeom>
            <a:noFill/>
            <a:ln w="9525">
              <a:noFill/>
              <a:miter lim="800000"/>
              <a:headEnd/>
              <a:tailEnd/>
            </a:ln>
          </p:spPr>
          <p:txBody>
            <a:bodyPr wrap="none">
              <a:spAutoFit/>
            </a:bodyPr>
            <a:lstStyle/>
            <a:p>
              <a:r>
                <a:rPr lang="en-US" sz="700" b="1" dirty="0" smtClean="0">
                  <a:solidFill>
                    <a:srgbClr val="00B050"/>
                  </a:solidFill>
                </a:rPr>
                <a:t>Current Products </a:t>
              </a:r>
              <a:r>
                <a:rPr lang="en-US" sz="700" b="1" dirty="0">
                  <a:solidFill>
                    <a:srgbClr val="00B050"/>
                  </a:solidFill>
                </a:rPr>
                <a:t>are </a:t>
              </a:r>
              <a:r>
                <a:rPr lang="en-US" sz="700" b="1" dirty="0" smtClean="0">
                  <a:solidFill>
                    <a:srgbClr val="00B050"/>
                  </a:solidFill>
                </a:rPr>
                <a:t>Provisional</a:t>
              </a:r>
              <a:endParaRPr lang="en-US" sz="700" b="1" dirty="0">
                <a:solidFill>
                  <a:srgbClr val="00B050"/>
                </a:solidFill>
              </a:endParaRPr>
            </a:p>
          </p:txBody>
        </p:sp>
      </p:grpSp>
      <p:sp>
        <p:nvSpPr>
          <p:cNvPr id="119" name="Rectangle 118"/>
          <p:cNvSpPr/>
          <p:nvPr/>
        </p:nvSpPr>
        <p:spPr>
          <a:xfrm>
            <a:off x="2496766" y="6604001"/>
            <a:ext cx="3080426" cy="173348"/>
          </a:xfrm>
          <a:prstGeom prst="rect">
            <a:avLst/>
          </a:prstGeom>
        </p:spPr>
        <p:txBody>
          <a:bodyPr wrap="square" lIns="19272" tIns="9636" rIns="19272" bIns="9636">
            <a:spAutoFit/>
          </a:bodyPr>
          <a:lstStyle/>
          <a:p>
            <a:r>
              <a:rPr lang="en-US" sz="500" b="1" dirty="0" smtClean="0">
                <a:solidFill>
                  <a:srgbClr val="242CD2"/>
                </a:solidFill>
              </a:rPr>
              <a:t>This work was support by NOAA, NASA, the JPSS Program, and the NDCD Science Data Stewardship Program.</a:t>
            </a:r>
          </a:p>
          <a:p>
            <a:r>
              <a:rPr lang="en-US" sz="500" b="1" dirty="0" smtClean="0">
                <a:solidFill>
                  <a:srgbClr val="242CD2"/>
                </a:solidFill>
              </a:rPr>
              <a:t>Opinions expressed are those of the authors &amp; do not imply any official positions of NOAA or the JPSS Program </a:t>
            </a:r>
            <a:endParaRPr lang="en-GB" sz="500" b="1" dirty="0">
              <a:solidFill>
                <a:srgbClr val="242CD2"/>
              </a:solidFill>
            </a:endParaRPr>
          </a:p>
        </p:txBody>
      </p:sp>
      <p:pic>
        <p:nvPicPr>
          <p:cNvPr id="3074" name="Picture 2" descr="http://www.star.nesdis.noaa.gov/smcd/spb/wyu/OMPS/Toz/ootco/ref/03.2013/Ref_OOTCO_20130323_aitoff.png"/>
          <p:cNvPicPr>
            <a:picLocks noChangeArrowheads="1"/>
          </p:cNvPicPr>
          <p:nvPr/>
        </p:nvPicPr>
        <p:blipFill>
          <a:blip r:embed="rId18" cstate="print"/>
          <a:srcRect t="17500" r="2174"/>
          <a:stretch>
            <a:fillRect/>
          </a:stretch>
        </p:blipFill>
        <p:spPr bwMode="auto">
          <a:xfrm>
            <a:off x="194553" y="4460875"/>
            <a:ext cx="729574" cy="628650"/>
          </a:xfrm>
          <a:prstGeom prst="rect">
            <a:avLst/>
          </a:prstGeom>
          <a:noFill/>
        </p:spPr>
      </p:pic>
      <p:pic>
        <p:nvPicPr>
          <p:cNvPr id="3076" name="Picture 4" descr="http://www.star.nesdis.noaa.gov/smcd/spb/wyu/OMPS/Toz/ootco/o3/03.2013/O3_OOTCO_20130323_aitoff.png"/>
          <p:cNvPicPr>
            <a:picLocks noChangeArrowheads="1"/>
          </p:cNvPicPr>
          <p:nvPr/>
        </p:nvPicPr>
        <p:blipFill>
          <a:blip r:embed="rId19" cstate="print"/>
          <a:srcRect t="18750"/>
          <a:stretch>
            <a:fillRect/>
          </a:stretch>
        </p:blipFill>
        <p:spPr bwMode="auto">
          <a:xfrm>
            <a:off x="207523" y="5365750"/>
            <a:ext cx="749030" cy="619125"/>
          </a:xfrm>
          <a:prstGeom prst="rect">
            <a:avLst/>
          </a:prstGeom>
          <a:noFill/>
        </p:spPr>
      </p:pic>
      <p:pic>
        <p:nvPicPr>
          <p:cNvPr id="3078" name="Picture 6" descr="http://www.star.nesdis.noaa.gov/smcd/spb/wyu/OMPS/Toz/ootco/ai/03.2013/AI_OOTCO_20130323_aitoff.png"/>
          <p:cNvPicPr>
            <a:picLocks noChangeArrowheads="1"/>
          </p:cNvPicPr>
          <p:nvPr/>
        </p:nvPicPr>
        <p:blipFill>
          <a:blip r:embed="rId20" cstate="print"/>
          <a:srcRect t="20834"/>
          <a:stretch>
            <a:fillRect/>
          </a:stretch>
        </p:blipFill>
        <p:spPr bwMode="auto">
          <a:xfrm>
            <a:off x="1588851" y="4905375"/>
            <a:ext cx="749030" cy="603250"/>
          </a:xfrm>
          <a:prstGeom prst="rect">
            <a:avLst/>
          </a:prstGeom>
          <a:noFill/>
        </p:spPr>
      </p:pic>
      <p:pic>
        <p:nvPicPr>
          <p:cNvPr id="118" name="Picture 117" descr="12232012_2_so25k.jpg"/>
          <p:cNvPicPr>
            <a:picLocks noChangeAspect="1"/>
          </p:cNvPicPr>
          <p:nvPr/>
        </p:nvPicPr>
        <p:blipFill>
          <a:blip r:embed="rId21" cstate="print"/>
          <a:stretch>
            <a:fillRect/>
          </a:stretch>
        </p:blipFill>
        <p:spPr>
          <a:xfrm>
            <a:off x="6793149" y="2730500"/>
            <a:ext cx="2209527" cy="1222375"/>
          </a:xfrm>
          <a:prstGeom prst="rect">
            <a:avLst/>
          </a:prstGeom>
        </p:spPr>
      </p:pic>
      <p:sp>
        <p:nvSpPr>
          <p:cNvPr id="120" name="TextBox 119"/>
          <p:cNvSpPr txBox="1"/>
          <p:nvPr/>
        </p:nvSpPr>
        <p:spPr>
          <a:xfrm>
            <a:off x="6841787" y="3397250"/>
            <a:ext cx="95034" cy="127186"/>
          </a:xfrm>
          <a:prstGeom prst="rect">
            <a:avLst/>
          </a:prstGeom>
          <a:noFill/>
        </p:spPr>
        <p:txBody>
          <a:bodyPr wrap="none" lIns="19276" tIns="9638" rIns="19276" bIns="9638" rtlCol="0">
            <a:spAutoFit/>
          </a:bodyPr>
          <a:lstStyle/>
          <a:p>
            <a:r>
              <a:rPr lang="el-GR" sz="700" b="1" dirty="0" smtClean="0">
                <a:solidFill>
                  <a:srgbClr val="FF0000"/>
                </a:solidFill>
                <a:latin typeface="Times New Roman"/>
                <a:cs typeface="Times New Roman"/>
              </a:rPr>
              <a:t>Δ</a:t>
            </a:r>
            <a:endParaRPr lang="en-US" b="1" dirty="0">
              <a:solidFill>
                <a:srgbClr val="FF0000"/>
              </a:solidFill>
            </a:endParaRPr>
          </a:p>
        </p:txBody>
      </p:sp>
      <p:pic>
        <p:nvPicPr>
          <p:cNvPr id="3079" name="Picture 7"/>
          <p:cNvPicPr>
            <a:picLocks noChangeAspect="1" noChangeArrowheads="1"/>
          </p:cNvPicPr>
          <p:nvPr/>
        </p:nvPicPr>
        <p:blipFill>
          <a:blip r:embed="rId22" cstate="print"/>
          <a:srcRect/>
          <a:stretch>
            <a:fillRect/>
          </a:stretch>
        </p:blipFill>
        <p:spPr bwMode="auto">
          <a:xfrm>
            <a:off x="2415702" y="4556125"/>
            <a:ext cx="1459149" cy="1016000"/>
          </a:xfrm>
          <a:prstGeom prst="rect">
            <a:avLst/>
          </a:prstGeom>
          <a:noFill/>
          <a:ln w="9525">
            <a:noFill/>
            <a:miter lim="800000"/>
            <a:headEnd/>
            <a:tailEnd/>
          </a:ln>
        </p:spPr>
      </p:pic>
      <p:pic>
        <p:nvPicPr>
          <p:cNvPr id="121" name="Picture 1"/>
          <p:cNvPicPr>
            <a:picLocks noChangeAspect="1"/>
          </p:cNvPicPr>
          <p:nvPr/>
        </p:nvPicPr>
        <p:blipFill>
          <a:blip r:embed="rId23" cstate="print"/>
          <a:srcRect/>
          <a:stretch>
            <a:fillRect/>
          </a:stretch>
        </p:blipFill>
        <p:spPr bwMode="auto">
          <a:xfrm>
            <a:off x="7003915" y="4349750"/>
            <a:ext cx="1961745" cy="1238250"/>
          </a:xfrm>
          <a:prstGeom prst="rect">
            <a:avLst/>
          </a:prstGeom>
          <a:noFill/>
          <a:ln w="9525">
            <a:noFill/>
            <a:miter lim="800000"/>
            <a:headEnd/>
            <a:tailEnd/>
          </a:ln>
        </p:spPr>
      </p:pic>
      <p:sp>
        <p:nvSpPr>
          <p:cNvPr id="124" name="Text Box 103"/>
          <p:cNvSpPr txBox="1">
            <a:spLocks noChangeArrowheads="1"/>
          </p:cNvSpPr>
          <p:nvPr/>
        </p:nvSpPr>
        <p:spPr bwMode="auto">
          <a:xfrm>
            <a:off x="7020127" y="5683250"/>
            <a:ext cx="1969851" cy="403953"/>
          </a:xfrm>
          <a:prstGeom prst="rect">
            <a:avLst/>
          </a:prstGeom>
          <a:noFill/>
          <a:ln w="9525">
            <a:noFill/>
            <a:miter lim="800000"/>
            <a:headEnd/>
            <a:tailEnd/>
          </a:ln>
        </p:spPr>
        <p:txBody>
          <a:bodyPr wrap="square" lIns="19272" tIns="9636" rIns="19272" bIns="9636">
            <a:spAutoFit/>
          </a:bodyPr>
          <a:lstStyle/>
          <a:p>
            <a:pPr eaLnBrk="0" hangingPunct="0"/>
            <a:r>
              <a:rPr lang="en-US" sz="500" dirty="0" smtClean="0">
                <a:latin typeface="Times New Roman" pitchFamily="18" charset="0"/>
                <a:cs typeface="Times New Roman" pitchFamily="18" charset="0"/>
              </a:rPr>
              <a:t>The figures above compare the OMPS Nadir Profiler and Limb Profiler data for September 6, 2012. The Limb data has been smoothed vertically to be similar to the Nadir resolution. Refinement of both products is continuing. (Limb Profiler data were processed by the NASA OMPS NPP Science Team.)</a:t>
            </a:r>
            <a:endParaRPr lang="en-US" sz="500" dirty="0">
              <a:solidFill>
                <a:srgbClr val="FF0000"/>
              </a:solidFill>
              <a:latin typeface="Times New Roman" pitchFamily="18" charset="0"/>
              <a:cs typeface="Times New Roman" pitchFamily="18" charset="0"/>
            </a:endParaRPr>
          </a:p>
        </p:txBody>
      </p:sp>
      <p:pic>
        <p:nvPicPr>
          <p:cNvPr id="126" name="Picture 125" descr="chasingorb_20130308_sbuv.v6pro_vs_omps.imopo.png"/>
          <p:cNvPicPr>
            <a:picLocks noChangeAspect="1"/>
          </p:cNvPicPr>
          <p:nvPr/>
        </p:nvPicPr>
        <p:blipFill>
          <a:blip r:embed="rId24" cstate="print"/>
          <a:stretch>
            <a:fillRect/>
          </a:stretch>
        </p:blipFill>
        <p:spPr>
          <a:xfrm>
            <a:off x="4490936" y="3270250"/>
            <a:ext cx="2188723" cy="1407583"/>
          </a:xfrm>
          <a:prstGeom prst="rect">
            <a:avLst/>
          </a:prstGeom>
        </p:spPr>
      </p:pic>
      <p:sp>
        <p:nvSpPr>
          <p:cNvPr id="127" name="TextBox 126"/>
          <p:cNvSpPr txBox="1"/>
          <p:nvPr/>
        </p:nvSpPr>
        <p:spPr>
          <a:xfrm>
            <a:off x="3064213" y="5381625"/>
            <a:ext cx="725014" cy="81020"/>
          </a:xfrm>
          <a:prstGeom prst="rect">
            <a:avLst/>
          </a:prstGeom>
          <a:noFill/>
        </p:spPr>
        <p:txBody>
          <a:bodyPr wrap="none" lIns="19276" tIns="9638" rIns="19276" bIns="9638" rtlCol="0">
            <a:spAutoFit/>
          </a:bodyPr>
          <a:lstStyle/>
          <a:p>
            <a:r>
              <a:rPr lang="en-US" sz="400" dirty="0" smtClean="0"/>
              <a:t>Provided by R. Evans NOAA/ESRL</a:t>
            </a:r>
            <a:endParaRPr lang="en-US" sz="400" dirty="0"/>
          </a:p>
        </p:txBody>
      </p:sp>
      <p:sp>
        <p:nvSpPr>
          <p:cNvPr id="96" name="TextBox 95"/>
          <p:cNvSpPr txBox="1"/>
          <p:nvPr/>
        </p:nvSpPr>
        <p:spPr>
          <a:xfrm>
            <a:off x="5301575" y="4270375"/>
            <a:ext cx="636999" cy="76944"/>
          </a:xfrm>
          <a:prstGeom prst="rect">
            <a:avLst/>
          </a:prstGeom>
          <a:solidFill>
            <a:schemeClr val="bg1"/>
          </a:solidFill>
        </p:spPr>
        <p:txBody>
          <a:bodyPr wrap="none" lIns="0" tIns="0" rIns="0" bIns="0" rtlCol="0">
            <a:spAutoFit/>
          </a:bodyPr>
          <a:lstStyle/>
          <a:p>
            <a:r>
              <a:rPr lang="en-US" sz="500" dirty="0" smtClean="0"/>
              <a:t>Latitude, Degrees North</a:t>
            </a:r>
            <a:endParaRPr lang="en-US" sz="500" dirty="0"/>
          </a:p>
        </p:txBody>
      </p:sp>
      <p:sp>
        <p:nvSpPr>
          <p:cNvPr id="99" name="TextBox 98"/>
          <p:cNvSpPr txBox="1"/>
          <p:nvPr/>
        </p:nvSpPr>
        <p:spPr>
          <a:xfrm rot="16200000">
            <a:off x="5009319" y="3910067"/>
            <a:ext cx="500965" cy="78581"/>
          </a:xfrm>
          <a:prstGeom prst="rect">
            <a:avLst/>
          </a:prstGeom>
          <a:solidFill>
            <a:schemeClr val="bg1"/>
          </a:solidFill>
        </p:spPr>
        <p:txBody>
          <a:bodyPr wrap="none" lIns="0" tIns="0" rIns="0" bIns="0" rtlCol="0">
            <a:spAutoFit/>
          </a:bodyPr>
          <a:lstStyle/>
          <a:p>
            <a:r>
              <a:rPr lang="en-US" sz="500" dirty="0" smtClean="0"/>
              <a:t>Ozone Amount, DU</a:t>
            </a:r>
            <a:endParaRPr lang="en-US" sz="500" dirty="0"/>
          </a:p>
        </p:txBody>
      </p:sp>
      <p:sp>
        <p:nvSpPr>
          <p:cNvPr id="100" name="TextBox 99"/>
          <p:cNvSpPr txBox="1"/>
          <p:nvPr/>
        </p:nvSpPr>
        <p:spPr>
          <a:xfrm>
            <a:off x="3392256" y="3137743"/>
            <a:ext cx="433957" cy="76944"/>
          </a:xfrm>
          <a:prstGeom prst="rect">
            <a:avLst/>
          </a:prstGeom>
          <a:solidFill>
            <a:schemeClr val="bg1"/>
          </a:solidFill>
        </p:spPr>
        <p:txBody>
          <a:bodyPr wrap="none" lIns="0" tIns="0" rIns="0" bIns="0" rtlCol="0">
            <a:spAutoFit/>
          </a:bodyPr>
          <a:lstStyle/>
          <a:p>
            <a:r>
              <a:rPr lang="en-US" sz="500" dirty="0" smtClean="0"/>
              <a:t>Wavelength, nm</a:t>
            </a:r>
            <a:endParaRPr lang="en-US" sz="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563562"/>
          </a:xfrm>
        </p:spPr>
        <p:txBody>
          <a:bodyPr>
            <a:noAutofit/>
          </a:bodyPr>
          <a:lstStyle/>
          <a:p>
            <a:r>
              <a:rPr lang="en-US" sz="3200" dirty="0" smtClean="0"/>
              <a:t>IMOPO Summary of Findings &amp; Recommendations</a:t>
            </a:r>
            <a:endParaRPr lang="en-US" sz="3200" dirty="0"/>
          </a:p>
        </p:txBody>
      </p:sp>
      <p:sp>
        <p:nvSpPr>
          <p:cNvPr id="3" name="Content Placeholder 2"/>
          <p:cNvSpPr>
            <a:spLocks noGrp="1"/>
          </p:cNvSpPr>
          <p:nvPr>
            <p:ph idx="1"/>
          </p:nvPr>
        </p:nvSpPr>
        <p:spPr>
          <a:xfrm>
            <a:off x="381000" y="838200"/>
            <a:ext cx="8458200" cy="5943600"/>
          </a:xfrm>
        </p:spPr>
        <p:txBody>
          <a:bodyPr>
            <a:normAutofit fontScale="92500" lnSpcReduction="20000"/>
          </a:bodyPr>
          <a:lstStyle/>
          <a:p>
            <a:r>
              <a:rPr lang="en-US" dirty="0" smtClean="0"/>
              <a:t>Promotion to Provisional</a:t>
            </a:r>
          </a:p>
          <a:p>
            <a:pPr lvl="1"/>
            <a:r>
              <a:rPr lang="en-US" dirty="0" smtClean="0"/>
              <a:t>The IMOPO algorithm is functioning correctly. The product precision and accuracy are affected by the current state of the calibration, stray light correction, and wavelength scale. These will continue to change as improved characterizations are brought into the system.</a:t>
            </a:r>
          </a:p>
          <a:p>
            <a:pPr lvl="1"/>
            <a:r>
              <a:rPr lang="en-US" dirty="0" smtClean="0"/>
              <a:t>The OMPS Team recommends that the IMOPO Product be promoted to Provisional Maturity.</a:t>
            </a:r>
          </a:p>
          <a:p>
            <a:r>
              <a:rPr lang="en-US" dirty="0" smtClean="0"/>
              <a:t>Monitoring Figures are available at</a:t>
            </a:r>
          </a:p>
          <a:p>
            <a:pPr>
              <a:buNone/>
            </a:pPr>
            <a:r>
              <a:rPr lang="en-US" sz="2000" dirty="0" smtClean="0">
                <a:hlinkClick r:id="rId2"/>
              </a:rPr>
              <a:t>http://www.star.nesdis.noaa.gov/icvs/PROD/proOMPSbeta.O3PRO_IMOPO.php</a:t>
            </a:r>
            <a:endParaRPr lang="en-US" sz="2000" dirty="0" smtClean="0"/>
          </a:p>
          <a:p>
            <a:r>
              <a:rPr lang="en-US" dirty="0" smtClean="0"/>
              <a:t>Upgrade to V8TOZ</a:t>
            </a:r>
          </a:p>
          <a:p>
            <a:pPr lvl="1"/>
            <a:r>
              <a:rPr lang="en-US" dirty="0" smtClean="0"/>
              <a:t>The team recommends an upgrade of the current Version 6 ozone profile retrieval algorithm to the V8Pro algorithm in use with the SBUV/2 measurements for both climate data records and operational products.  (This is captured in the JPSS system under DR #4256.)</a:t>
            </a:r>
          </a:p>
          <a:p>
            <a:endParaRPr lang="en-US"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0514"/>
          </a:xfrm>
          <a:solidFill>
            <a:schemeClr val="bg1"/>
          </a:solidFill>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50</a:t>
            </a:fld>
            <a:endParaRPr lang="en-US"/>
          </a:p>
        </p:txBody>
      </p:sp>
      <p:sp>
        <p:nvSpPr>
          <p:cNvPr id="5" name="Text Box 4"/>
          <p:cNvSpPr txBox="1">
            <a:spLocks noChangeArrowheads="1"/>
          </p:cNvSpPr>
          <p:nvPr/>
        </p:nvSpPr>
        <p:spPr bwMode="auto">
          <a:xfrm>
            <a:off x="789022" y="87239"/>
            <a:ext cx="6830979" cy="492443"/>
          </a:xfrm>
          <a:prstGeom prst="rect">
            <a:avLst/>
          </a:prstGeom>
          <a:noFill/>
          <a:ln w="9525">
            <a:noFill/>
            <a:miter lim="800000"/>
            <a:headEnd/>
            <a:tailEnd/>
          </a:ln>
        </p:spPr>
        <p:txBody>
          <a:bodyPr lIns="0" tIns="0" rIns="0" bIns="0">
            <a:spAutoFit/>
          </a:bodyPr>
          <a:lstStyle/>
          <a:p>
            <a:pPr algn="ctr" hangingPunct="0">
              <a:buClr>
                <a:srgbClr val="0000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 pos="1983344" algn="l"/>
                <a:tab pos="2135909" algn="l"/>
                <a:tab pos="2288473" algn="l"/>
                <a:tab pos="2441038" algn="l"/>
                <a:tab pos="2593603" algn="l"/>
                <a:tab pos="2746168" algn="l"/>
                <a:tab pos="2898733" algn="l"/>
                <a:tab pos="3051297" algn="l"/>
                <a:tab pos="3203863" algn="l"/>
                <a:tab pos="3356428" algn="l"/>
                <a:tab pos="3508993" algn="l"/>
              </a:tabLst>
              <a:defRPr/>
            </a:pPr>
            <a:r>
              <a:rPr lang="en-US" sz="1100" dirty="0" smtClean="0">
                <a:latin typeface="Times New Roman" pitchFamily="18" charset="0"/>
                <a:cs typeface="Times New Roman" pitchFamily="18" charset="0"/>
              </a:rPr>
              <a:t>Implementation </a:t>
            </a:r>
            <a:r>
              <a:rPr lang="en-US" sz="1100" dirty="0">
                <a:latin typeface="Times New Roman" pitchFamily="18" charset="0"/>
                <a:cs typeface="Times New Roman" pitchFamily="18" charset="0"/>
              </a:rPr>
              <a:t>of the Version 8 Total Ozone and Ozone Profile Algorithms </a:t>
            </a:r>
          </a:p>
          <a:p>
            <a:pPr algn="ctr" hangingPunct="0">
              <a:buClr>
                <a:srgbClr val="0000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 pos="1983344" algn="l"/>
                <a:tab pos="2135909" algn="l"/>
                <a:tab pos="2288473" algn="l"/>
                <a:tab pos="2441038" algn="l"/>
                <a:tab pos="2593603" algn="l"/>
                <a:tab pos="2746168" algn="l"/>
                <a:tab pos="2898733" algn="l"/>
                <a:tab pos="3051297" algn="l"/>
                <a:tab pos="3203863" algn="l"/>
                <a:tab pos="3356428" algn="l"/>
                <a:tab pos="3508993" algn="l"/>
              </a:tabLst>
              <a:defRPr/>
            </a:pPr>
            <a:r>
              <a:rPr lang="en-US" sz="1100" kern="0" dirty="0">
                <a:latin typeface="Times New Roman" pitchFamily="18" charset="0"/>
                <a:cs typeface="Times New Roman" pitchFamily="18" charset="0"/>
              </a:rPr>
              <a:t>with the Ozone Mapping and Profiler Suite (OMPS) </a:t>
            </a:r>
            <a:r>
              <a:rPr lang="en-US" sz="1100" dirty="0">
                <a:latin typeface="Times New Roman" pitchFamily="18" charset="0"/>
                <a:cs typeface="Times New Roman" pitchFamily="18" charset="0"/>
              </a:rPr>
              <a:t>to Continue Ozone Climate Data Records</a:t>
            </a:r>
            <a:endParaRPr lang="en-US" sz="1400" kern="0" dirty="0">
              <a:latin typeface="Times New Roman" pitchFamily="18" charset="0"/>
              <a:cs typeface="Times New Roman" pitchFamily="18" charset="0"/>
            </a:endParaRPr>
          </a:p>
          <a:p>
            <a:pPr algn="ctr">
              <a:defRPr/>
            </a:pPr>
            <a:r>
              <a:rPr lang="en-US" sz="500" dirty="0">
                <a:latin typeface="Times New Roman" pitchFamily="18" charset="0"/>
                <a:cs typeface="Times New Roman" pitchFamily="18" charset="0"/>
              </a:rPr>
              <a:t>D. Swales</a:t>
            </a:r>
            <a:r>
              <a:rPr lang="en-GB" sz="500" baseline="24000" dirty="0">
                <a:latin typeface="Times New Roman" pitchFamily="18" charset="0"/>
                <a:cs typeface="Times New Roman" pitchFamily="18" charset="0"/>
              </a:rPr>
              <a:t>1,4</a:t>
            </a:r>
            <a:r>
              <a:rPr lang="en-US" sz="500" dirty="0" smtClean="0">
                <a:latin typeface="Times New Roman" pitchFamily="18" charset="0"/>
                <a:cs typeface="Times New Roman" pitchFamily="18" charset="0"/>
              </a:rPr>
              <a:t>, Z</a:t>
            </a:r>
            <a:r>
              <a:rPr lang="en-US" sz="500" dirty="0">
                <a:latin typeface="Times New Roman" pitchFamily="18" charset="0"/>
                <a:cs typeface="Times New Roman" pitchFamily="18" charset="0"/>
              </a:rPr>
              <a:t>.-H. Zhang</a:t>
            </a:r>
            <a:r>
              <a:rPr lang="en-GB" sz="500" baseline="24000" dirty="0">
                <a:latin typeface="Times New Roman" pitchFamily="18" charset="0"/>
                <a:cs typeface="Times New Roman" pitchFamily="18" charset="0"/>
              </a:rPr>
              <a:t>1</a:t>
            </a:r>
            <a:r>
              <a:rPr lang="en-US" sz="500" dirty="0">
                <a:latin typeface="Times New Roman" pitchFamily="18" charset="0"/>
                <a:cs typeface="Times New Roman" pitchFamily="18" charset="0"/>
              </a:rPr>
              <a:t>, L. Flynn</a:t>
            </a:r>
            <a:r>
              <a:rPr lang="en-GB" sz="500" baseline="24000" dirty="0">
                <a:latin typeface="Times New Roman" pitchFamily="18" charset="0"/>
                <a:cs typeface="Times New Roman" pitchFamily="18" charset="0"/>
              </a:rPr>
              <a:t>2</a:t>
            </a:r>
            <a:r>
              <a:rPr lang="en-US" sz="500" dirty="0">
                <a:latin typeface="Times New Roman" pitchFamily="18" charset="0"/>
                <a:cs typeface="Times New Roman" pitchFamily="18" charset="0"/>
              </a:rPr>
              <a:t>, E. Beach</a:t>
            </a:r>
            <a:r>
              <a:rPr lang="en-GB" sz="500" baseline="24000" dirty="0">
                <a:latin typeface="Times New Roman" pitchFamily="18" charset="0"/>
                <a:cs typeface="Times New Roman" pitchFamily="18" charset="0"/>
              </a:rPr>
              <a:t>1</a:t>
            </a:r>
            <a:r>
              <a:rPr lang="en-US" sz="500" dirty="0">
                <a:latin typeface="Times New Roman" pitchFamily="18" charset="0"/>
                <a:cs typeface="Times New Roman" pitchFamily="18" charset="0"/>
              </a:rPr>
              <a:t>, W. Yu</a:t>
            </a:r>
            <a:r>
              <a:rPr lang="en-GB" sz="500" baseline="24000" dirty="0">
                <a:latin typeface="Times New Roman" pitchFamily="18" charset="0"/>
                <a:cs typeface="Times New Roman" pitchFamily="18" charset="0"/>
              </a:rPr>
              <a:t>3</a:t>
            </a:r>
            <a:r>
              <a:rPr lang="en-US" sz="500" dirty="0">
                <a:latin typeface="Times New Roman" pitchFamily="18" charset="0"/>
                <a:cs typeface="Times New Roman" pitchFamily="18" charset="0"/>
              </a:rPr>
              <a:t>3, J. Niu</a:t>
            </a:r>
            <a:r>
              <a:rPr lang="en-GB" sz="500" baseline="24000" dirty="0">
                <a:latin typeface="Times New Roman" pitchFamily="18" charset="0"/>
                <a:cs typeface="Times New Roman" pitchFamily="18" charset="0"/>
              </a:rPr>
              <a:t>3</a:t>
            </a:r>
            <a:r>
              <a:rPr lang="en-US" sz="500" dirty="0">
                <a:latin typeface="Times New Roman" pitchFamily="18" charset="0"/>
                <a:cs typeface="Times New Roman" pitchFamily="18" charset="0"/>
              </a:rPr>
              <a:t>, Y. </a:t>
            </a:r>
            <a:r>
              <a:rPr lang="en-US" sz="500" dirty="0" err="1">
                <a:latin typeface="Times New Roman" pitchFamily="18" charset="0"/>
                <a:cs typeface="Times New Roman" pitchFamily="18" charset="0"/>
              </a:rPr>
              <a:t>Hao</a:t>
            </a:r>
            <a:r>
              <a:rPr lang="en-GB" sz="500" baseline="24000" dirty="0">
                <a:latin typeface="Times New Roman" pitchFamily="18" charset="0"/>
                <a:cs typeface="Times New Roman" pitchFamily="18" charset="0"/>
              </a:rPr>
              <a:t>1</a:t>
            </a:r>
            <a:endParaRPr lang="en-US" sz="500" dirty="0">
              <a:latin typeface="Times New Roman" pitchFamily="18" charset="0"/>
              <a:cs typeface="Times New Roman" pitchFamily="18" charset="0"/>
            </a:endParaRPr>
          </a:p>
          <a:p>
            <a:pPr algn="ctr">
              <a:defRPr/>
            </a:pPr>
            <a:r>
              <a:rPr lang="en-US" sz="500" dirty="0">
                <a:latin typeface="Times New Roman" pitchFamily="18" charset="0"/>
                <a:cs typeface="Times New Roman" pitchFamily="18" charset="0"/>
              </a:rPr>
              <a:t>1 I.M. Systems Group Rockville MD 20852; 2 NOAA NESDIS 5200 Auth Rd. Camp Springs MD 20746; 3 Earth Resource Technology Laurel MD 20707; 4 Currently with CIRES, Boulder CO 80305</a:t>
            </a:r>
            <a:endParaRPr lang="en-GB" sz="300" baseline="24000" dirty="0">
              <a:latin typeface="Times New Roman" pitchFamily="18" charset="0"/>
              <a:cs typeface="Times New Roman" pitchFamily="18" charset="0"/>
            </a:endParaRPr>
          </a:p>
        </p:txBody>
      </p:sp>
      <p:sp>
        <p:nvSpPr>
          <p:cNvPr id="6" name="Text Box 5"/>
          <p:cNvSpPr txBox="1">
            <a:spLocks noChangeArrowheads="1"/>
          </p:cNvSpPr>
          <p:nvPr/>
        </p:nvSpPr>
        <p:spPr bwMode="auto">
          <a:xfrm>
            <a:off x="150645" y="515938"/>
            <a:ext cx="642647" cy="152908"/>
          </a:xfrm>
          <a:prstGeom prst="rect">
            <a:avLst/>
          </a:prstGeom>
          <a:noFill/>
          <a:ln w="9525">
            <a:noFill/>
            <a:miter lim="800000"/>
            <a:headEnd/>
            <a:tailEnd/>
          </a:ln>
        </p:spPr>
        <p:txBody>
          <a:bodyPr wrap="none" lIns="18968" tIns="9863" rIns="18968" bIns="9863">
            <a:spAutoFit/>
          </a:bodyPr>
          <a:lstStyle/>
          <a:p>
            <a:pPr>
              <a:lnSpc>
                <a:spcPct val="96000"/>
              </a:lnSpc>
              <a:buClr>
                <a:srgbClr val="FFFF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Lst>
            </a:pPr>
            <a:r>
              <a:rPr lang="en-GB" sz="900" b="1" u="sng" dirty="0">
                <a:solidFill>
                  <a:srgbClr val="0000FF"/>
                </a:solidFill>
              </a:rPr>
              <a:t>Introduction</a:t>
            </a:r>
          </a:p>
        </p:txBody>
      </p:sp>
      <p:sp>
        <p:nvSpPr>
          <p:cNvPr id="7" name="Text Box 6"/>
          <p:cNvSpPr txBox="1">
            <a:spLocks noChangeArrowheads="1"/>
          </p:cNvSpPr>
          <p:nvPr/>
        </p:nvSpPr>
        <p:spPr bwMode="auto">
          <a:xfrm>
            <a:off x="155036" y="669065"/>
            <a:ext cx="4400753" cy="1703456"/>
          </a:xfrm>
          <a:prstGeom prst="rect">
            <a:avLst/>
          </a:prstGeom>
          <a:noFill/>
          <a:ln w="9525">
            <a:noFill/>
            <a:miter lim="800000"/>
            <a:headEnd/>
            <a:tailEnd/>
          </a:ln>
        </p:spPr>
        <p:txBody>
          <a:bodyPr wrap="square" lIns="18968" tIns="9863" rIns="18968" bIns="9863">
            <a:spAutoFit/>
          </a:bodyPr>
          <a:lstStyle/>
          <a:p>
            <a:pPr defTabSz="1013084">
              <a:spcBef>
                <a:spcPct val="20000"/>
              </a:spcBef>
              <a:defRPr/>
            </a:pPr>
            <a:r>
              <a:rPr lang="en-US" sz="500" b="1" kern="0" dirty="0">
                <a:latin typeface="Times New Roman" pitchFamily="18" charset="0"/>
                <a:cs typeface="Times New Roman" pitchFamily="18" charset="0"/>
              </a:rPr>
              <a:t>NOAA, through the Joint Polar Satellite System (JPSS) program, is advancing its polar-orbiting satellite system with new instruments for weather forecast and </a:t>
            </a:r>
            <a:r>
              <a:rPr lang="en-US" sz="500" b="1" kern="0" dirty="0" smtClean="0">
                <a:latin typeface="Times New Roman" pitchFamily="18" charset="0"/>
                <a:cs typeface="Times New Roman" pitchFamily="18" charset="0"/>
              </a:rPr>
              <a:t>climate monitoring. </a:t>
            </a:r>
            <a:r>
              <a:rPr lang="en-US" sz="500" b="1" kern="0" dirty="0">
                <a:latin typeface="Times New Roman" pitchFamily="18" charset="0"/>
                <a:cs typeface="Times New Roman" pitchFamily="18" charset="0"/>
              </a:rPr>
              <a:t>The first satellite, the </a:t>
            </a:r>
            <a:r>
              <a:rPr lang="en-US" sz="500" b="1" kern="0" dirty="0" err="1">
                <a:latin typeface="Times New Roman" pitchFamily="18" charset="0"/>
                <a:cs typeface="Times New Roman" pitchFamily="18" charset="0"/>
              </a:rPr>
              <a:t>Suomi</a:t>
            </a:r>
            <a:r>
              <a:rPr lang="en-US" sz="500" b="1" kern="0" dirty="0">
                <a:latin typeface="Times New Roman" pitchFamily="18" charset="0"/>
                <a:cs typeface="Times New Roman" pitchFamily="18" charset="0"/>
              </a:rPr>
              <a:t> Nation Polar-orbiting Partnership satellite (S-NPP), was launched on October 28, 2011 [in partnership with National Aeronautical Space Administration (NASA)]. See </a:t>
            </a:r>
            <a:r>
              <a:rPr lang="en-US" sz="500" b="1" dirty="0">
                <a:latin typeface="Times New Roman" pitchFamily="18" charset="0"/>
                <a:cs typeface="Times New Roman" pitchFamily="18" charset="0"/>
                <a:hlinkClick r:id="rId2"/>
              </a:rPr>
              <a:t>http://npp.gsfc.nasa.gov/</a:t>
            </a:r>
            <a:r>
              <a:rPr lang="en-US" sz="500" b="1" dirty="0">
                <a:latin typeface="Times New Roman" pitchFamily="18" charset="0"/>
                <a:cs typeface="Times New Roman" pitchFamily="18" charset="0"/>
              </a:rPr>
              <a:t> for informati</a:t>
            </a:r>
            <a:r>
              <a:rPr lang="en-US" sz="500" b="1" kern="0" dirty="0">
                <a:latin typeface="Times New Roman" pitchFamily="18" charset="0"/>
                <a:cs typeface="Times New Roman" pitchFamily="18" charset="0"/>
              </a:rPr>
              <a:t>on on the payload compliment of other instruments.  </a:t>
            </a:r>
            <a:r>
              <a:rPr lang="en-US" sz="500" b="1" dirty="0">
                <a:latin typeface="Times New Roman" pitchFamily="18" charset="0"/>
                <a:cs typeface="Times New Roman" pitchFamily="18" charset="0"/>
              </a:rPr>
              <a:t>The Ozone Mapping and Profiler Suite (OMPS) onboard the </a:t>
            </a:r>
            <a:r>
              <a:rPr lang="en-US" sz="500" b="1" dirty="0" smtClean="0">
                <a:latin typeface="Times New Roman" pitchFamily="18" charset="0"/>
                <a:cs typeface="Times New Roman" pitchFamily="18" charset="0"/>
              </a:rPr>
              <a:t>S-NPP </a:t>
            </a:r>
            <a:r>
              <a:rPr lang="en-US" sz="500" b="1" dirty="0">
                <a:latin typeface="Times New Roman" pitchFamily="18" charset="0"/>
                <a:cs typeface="Times New Roman" pitchFamily="18" charset="0"/>
              </a:rPr>
              <a:t>satellite (and future JPSS satellites) is the next generation of US operational space-borne UV </a:t>
            </a:r>
            <a:r>
              <a:rPr lang="en-US" sz="500" b="1" dirty="0" smtClean="0">
                <a:latin typeface="Times New Roman" pitchFamily="18" charset="0"/>
                <a:cs typeface="Times New Roman" pitchFamily="18" charset="0"/>
              </a:rPr>
              <a:t>and ozone monitoring </a:t>
            </a:r>
            <a:r>
              <a:rPr lang="en-US" sz="500" b="1" dirty="0">
                <a:latin typeface="Times New Roman" pitchFamily="18" charset="0"/>
                <a:cs typeface="Times New Roman" pitchFamily="18" charset="0"/>
              </a:rPr>
              <a:t>instruments.</a:t>
            </a:r>
          </a:p>
          <a:p>
            <a:pPr defTabSz="1013084">
              <a:defRPr/>
            </a:pPr>
            <a:r>
              <a:rPr lang="en-US" sz="500" b="1" kern="0" dirty="0">
                <a:latin typeface="Times New Roman" pitchFamily="18" charset="0"/>
                <a:cs typeface="Times New Roman" pitchFamily="18" charset="0"/>
              </a:rPr>
              <a:t>The suite consists of two telescopes feeding three detectors measuring solar radiance scattered by the Earth's atmosphere and solar irradiance by using diffusers. The measurements are used to generate estimates of total column ozone and vertical ozone profiles</a:t>
            </a:r>
            <a:r>
              <a:rPr lang="en-US" sz="500" b="1" kern="0" dirty="0" smtClean="0">
                <a:latin typeface="Times New Roman" pitchFamily="18" charset="0"/>
                <a:cs typeface="Times New Roman" pitchFamily="18" charset="0"/>
              </a:rPr>
              <a:t>.[1,2] </a:t>
            </a:r>
            <a:r>
              <a:rPr lang="en-US" sz="500" b="1" kern="0" dirty="0">
                <a:latin typeface="Times New Roman" pitchFamily="18" charset="0"/>
                <a:cs typeface="Times New Roman" pitchFamily="18" charset="0"/>
              </a:rPr>
              <a:t>NOAA and NASA are working to continue the Satellite BUV Climate Data Records for Total Column Ozone and Ozone Profiles with the measurements from these new instruments. </a:t>
            </a:r>
            <a:r>
              <a:rPr lang="en-US" sz="500" b="1" dirty="0">
                <a:latin typeface="Times New Roman" pitchFamily="18" charset="0"/>
                <a:cs typeface="Times New Roman" pitchFamily="18" charset="0"/>
              </a:rPr>
              <a:t>The total ozone (V8TOZ) and vertical ozone profile (V8PRO) climate data records (</a:t>
            </a:r>
            <a:r>
              <a:rPr lang="en-US" sz="500" b="1" dirty="0" smtClean="0">
                <a:latin typeface="Times New Roman" pitchFamily="18" charset="0"/>
                <a:cs typeface="Times New Roman" pitchFamily="18" charset="0"/>
              </a:rPr>
              <a:t>CDRs</a:t>
            </a:r>
            <a:r>
              <a:rPr lang="en-US" sz="500" b="1" dirty="0">
                <a:latin typeface="Times New Roman" pitchFamily="18" charset="0"/>
                <a:cs typeface="Times New Roman" pitchFamily="18" charset="0"/>
              </a:rPr>
              <a:t>) are long-term datasets that have been derived </a:t>
            </a:r>
            <a:r>
              <a:rPr lang="en-US" sz="500" b="1" dirty="0" smtClean="0">
                <a:latin typeface="Times New Roman" pitchFamily="18" charset="0"/>
                <a:cs typeface="Times New Roman" pitchFamily="18" charset="0"/>
              </a:rPr>
              <a:t>by applying the Version 8 retrieval  algorithms[3] to </a:t>
            </a:r>
            <a:r>
              <a:rPr lang="en-US" sz="500" b="1" dirty="0">
                <a:latin typeface="Times New Roman" pitchFamily="18" charset="0"/>
                <a:cs typeface="Times New Roman" pitchFamily="18" charset="0"/>
              </a:rPr>
              <a:t>measurements obtained over the last 33 years from several UV spectrometers onboard various satellites. The V8TOZ CDR is derived from measurements obtained by the SBUV, SBUV/2, TOMS, and OMI instruments. The V8PRO CDR is derived from data obtained by the SBUV and SBUV/2 instruments. </a:t>
            </a:r>
            <a:r>
              <a:rPr lang="en-US" sz="500" b="1" kern="0" dirty="0">
                <a:latin typeface="Times New Roman" pitchFamily="18" charset="0"/>
                <a:cs typeface="Times New Roman" pitchFamily="18" charset="0"/>
              </a:rPr>
              <a:t>The OMPS Nadir Profiler (OMPS NP) replaces the NOAA Solar Backscatter Ultraviolet (SBUV/2) series of instruments as a source of measurements for the profile CDR and the </a:t>
            </a:r>
            <a:r>
              <a:rPr lang="en-US" sz="500" b="1" kern="0" dirty="0" smtClean="0">
                <a:latin typeface="Times New Roman" pitchFamily="18" charset="0"/>
                <a:cs typeface="Times New Roman" pitchFamily="18" charset="0"/>
              </a:rPr>
              <a:t>OMPS </a:t>
            </a:r>
            <a:r>
              <a:rPr lang="en-US" sz="500" b="1" kern="0" dirty="0">
                <a:latin typeface="Times New Roman" pitchFamily="18" charset="0"/>
                <a:cs typeface="Times New Roman" pitchFamily="18" charset="0"/>
              </a:rPr>
              <a:t>Nadir Mapper (OMPS NM) replaces the SBUV/2 and TOMS series.</a:t>
            </a:r>
          </a:p>
          <a:p>
            <a:pPr>
              <a:defRPr/>
            </a:pPr>
            <a:r>
              <a:rPr lang="en-US" sz="500" b="1" dirty="0">
                <a:latin typeface="Times New Roman" pitchFamily="18" charset="0"/>
                <a:cs typeface="Times New Roman" pitchFamily="18" charset="0"/>
              </a:rPr>
              <a:t>The OMPS consists of three spectrometers; two nadir viewing and one limb viewing, however only the products from the nadir instruments will be discussed here.  (See related presentation at this meeting on the OMPS Limb Profiler: in 4D </a:t>
            </a:r>
            <a:r>
              <a:rPr lang="en-US" sz="500" b="1" i="1" dirty="0">
                <a:latin typeface="Times New Roman" pitchFamily="18" charset="0"/>
                <a:cs typeface="Times New Roman" pitchFamily="18" charset="0"/>
              </a:rPr>
              <a:t>Ozone vertical profile measurements with the OMPS Limb Profile</a:t>
            </a:r>
            <a:r>
              <a:rPr lang="en-US" sz="500" b="1" dirty="0">
                <a:latin typeface="Times New Roman" pitchFamily="18" charset="0"/>
                <a:cs typeface="Times New Roman" pitchFamily="18" charset="0"/>
              </a:rPr>
              <a:t>r, </a:t>
            </a:r>
            <a:r>
              <a:rPr lang="en-US" sz="500" b="1" dirty="0" smtClean="0">
                <a:latin typeface="Times New Roman" pitchFamily="18" charset="0"/>
                <a:cs typeface="Times New Roman" pitchFamily="18" charset="0"/>
              </a:rPr>
              <a:t>in </a:t>
            </a:r>
            <a:r>
              <a:rPr lang="en-US" sz="500" b="1" dirty="0">
                <a:latin typeface="Times New Roman" pitchFamily="18" charset="0"/>
                <a:cs typeface="Times New Roman" pitchFamily="18" charset="0"/>
              </a:rPr>
              <a:t>3Ea </a:t>
            </a:r>
            <a:r>
              <a:rPr lang="en-US" sz="500" b="1" i="1" dirty="0">
                <a:latin typeface="Times New Roman" pitchFamily="18" charset="0"/>
                <a:cs typeface="Times New Roman" pitchFamily="18" charset="0"/>
              </a:rPr>
              <a:t>Initial assessment of OMPS sensor performance</a:t>
            </a:r>
            <a:r>
              <a:rPr lang="en-US" sz="500" b="1" dirty="0">
                <a:latin typeface="Times New Roman" pitchFamily="18" charset="0"/>
                <a:cs typeface="Times New Roman" pitchFamily="18" charset="0"/>
              </a:rPr>
              <a:t>, and in 3Ea </a:t>
            </a:r>
            <a:r>
              <a:rPr lang="en-US" sz="500" b="1" i="1" dirty="0">
                <a:latin typeface="Times New Roman" pitchFamily="18" charset="0"/>
                <a:cs typeface="Times New Roman" pitchFamily="18" charset="0"/>
              </a:rPr>
              <a:t>Data from the OMPS Limb Profiler: How and when it will be available, etc</a:t>
            </a:r>
            <a:r>
              <a:rPr lang="en-US" sz="500" b="1" dirty="0" smtClean="0">
                <a:latin typeface="Times New Roman" pitchFamily="18" charset="0"/>
                <a:cs typeface="Times New Roman" pitchFamily="18" charset="0"/>
              </a:rPr>
              <a:t>.)</a:t>
            </a:r>
            <a:endParaRPr lang="en-US" sz="500" b="1" dirty="0">
              <a:latin typeface="Times New Roman" pitchFamily="18" charset="0"/>
              <a:cs typeface="Times New Roman" pitchFamily="18" charset="0"/>
            </a:endParaRPr>
          </a:p>
          <a:p>
            <a:pPr defTabSz="1013084">
              <a:defRPr/>
            </a:pPr>
            <a:r>
              <a:rPr lang="en-GB" sz="500" b="1" dirty="0">
                <a:latin typeface="Times New Roman" pitchFamily="18" charset="0"/>
                <a:cs typeface="Times New Roman" pitchFamily="18" charset="0"/>
              </a:rPr>
              <a:t>The OMPS NM  (total column ozone sensor) uses a single grating and a CCD array detector to make measurements every 0.42 nm from 300 nm to 380 nm with 1.0-nm resolution. It has a </a:t>
            </a:r>
            <a:r>
              <a:rPr lang="en-GB" sz="500" b="1" dirty="0" smtClean="0">
                <a:latin typeface="Times New Roman" pitchFamily="18" charset="0"/>
                <a:cs typeface="Times New Roman" pitchFamily="18" charset="0"/>
              </a:rPr>
              <a:t>110° </a:t>
            </a:r>
            <a:r>
              <a:rPr lang="en-GB" sz="500" b="1" dirty="0">
                <a:latin typeface="Times New Roman" pitchFamily="18" charset="0"/>
                <a:cs typeface="Times New Roman" pitchFamily="18" charset="0"/>
              </a:rPr>
              <a:t>cross-track FOV and 0.27° along-track slit width FOV.  The measurements are combined into 35 cross-track </a:t>
            </a:r>
            <a:r>
              <a:rPr lang="en-GB" sz="500" b="1" dirty="0" smtClean="0">
                <a:latin typeface="Times New Roman" pitchFamily="18" charset="0"/>
                <a:cs typeface="Times New Roman" pitchFamily="18" charset="0"/>
              </a:rPr>
              <a:t>FOVs: </a:t>
            </a:r>
            <a:r>
              <a:rPr lang="en-GB" sz="500" b="1" dirty="0">
                <a:latin typeface="Times New Roman" pitchFamily="18" charset="0"/>
                <a:cs typeface="Times New Roman" pitchFamily="18" charset="0"/>
              </a:rPr>
              <a:t>3.35° (50 km) at nadir, and 2.84° at ±55°.  The resolution is 50 km along-track at nadir, with a 7.6-second </a:t>
            </a:r>
            <a:r>
              <a:rPr lang="en-GB" sz="500" b="1" dirty="0" smtClean="0">
                <a:latin typeface="Times New Roman" pitchFamily="18" charset="0"/>
                <a:cs typeface="Times New Roman" pitchFamily="18" charset="0"/>
              </a:rPr>
              <a:t>reporting/aggregation </a:t>
            </a:r>
            <a:r>
              <a:rPr lang="en-GB" sz="500" b="1" dirty="0">
                <a:latin typeface="Times New Roman" pitchFamily="18" charset="0"/>
                <a:cs typeface="Times New Roman" pitchFamily="18" charset="0"/>
              </a:rPr>
              <a:t>period.</a:t>
            </a:r>
            <a:endParaRPr lang="en-US" sz="500" b="1" dirty="0">
              <a:latin typeface="Times New Roman" pitchFamily="18" charset="0"/>
              <a:cs typeface="Times New Roman" pitchFamily="18" charset="0"/>
            </a:endParaRPr>
          </a:p>
          <a:p>
            <a:pPr hangingPunct="0">
              <a:lnSpc>
                <a:spcPct val="96000"/>
              </a:lnSpc>
              <a:buClr>
                <a:srgbClr val="000000"/>
              </a:buClr>
              <a:buSzPct val="70000"/>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 pos="1983344" algn="l"/>
                <a:tab pos="2135909" algn="l"/>
                <a:tab pos="2288473" algn="l"/>
                <a:tab pos="2441038" algn="l"/>
                <a:tab pos="2593603" algn="l"/>
                <a:tab pos="2746168" algn="l"/>
                <a:tab pos="2898733" algn="l"/>
              </a:tabLst>
              <a:defRPr/>
            </a:pPr>
            <a:r>
              <a:rPr lang="en-GB" sz="500" b="1" dirty="0">
                <a:latin typeface="Times New Roman" pitchFamily="18" charset="0"/>
                <a:cs typeface="Times New Roman" pitchFamily="18" charset="0"/>
              </a:rPr>
              <a:t>The OMPS NP (nadir ozone profile sensor) uses a double monochromator and a CCD array detector to make measurements every 0.42 nm from 250 nm to 310 nm with 1.0-nm resolution. It has a 16.6° cross-track FOV, 0.26° along-track slit width.  The reporting period is 38 seconds giving it a 250 km x 250 km cell size collocated with the five central </a:t>
            </a:r>
            <a:r>
              <a:rPr lang="en-GB" sz="500" b="1" dirty="0" smtClean="0">
                <a:latin typeface="Times New Roman" pitchFamily="18" charset="0"/>
                <a:cs typeface="Times New Roman" pitchFamily="18" charset="0"/>
              </a:rPr>
              <a:t>Nadir Mapper cells</a:t>
            </a:r>
            <a:r>
              <a:rPr lang="en-GB" sz="500" b="1" dirty="0">
                <a:latin typeface="Times New Roman" pitchFamily="18" charset="0"/>
                <a:cs typeface="Times New Roman" pitchFamily="18" charset="0"/>
              </a:rPr>
              <a:t>. </a:t>
            </a:r>
          </a:p>
        </p:txBody>
      </p:sp>
      <p:sp>
        <p:nvSpPr>
          <p:cNvPr id="8" name="Text Box 8"/>
          <p:cNvSpPr txBox="1">
            <a:spLocks noChangeArrowheads="1"/>
          </p:cNvSpPr>
          <p:nvPr/>
        </p:nvSpPr>
        <p:spPr bwMode="auto">
          <a:xfrm>
            <a:off x="148955" y="2237383"/>
            <a:ext cx="3789396" cy="93596"/>
          </a:xfrm>
          <a:prstGeom prst="rect">
            <a:avLst/>
          </a:prstGeom>
          <a:noFill/>
          <a:ln w="9525">
            <a:noFill/>
            <a:miter lim="800000"/>
            <a:headEnd/>
            <a:tailEnd/>
          </a:ln>
        </p:spPr>
        <p:txBody>
          <a:bodyPr lIns="18968" tIns="9863" rIns="18968" bIns="9863">
            <a:spAutoFit/>
          </a:bodyPr>
          <a:lstStyle/>
          <a:p>
            <a:pPr hangingPunct="0">
              <a:lnSpc>
                <a:spcPct val="96000"/>
              </a:lnSpc>
              <a:buClr>
                <a:srgbClr val="000000"/>
              </a:buClr>
              <a:buSzPct val="70000"/>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 pos="1983344" algn="l"/>
                <a:tab pos="2135909" algn="l"/>
                <a:tab pos="2288473" algn="l"/>
                <a:tab pos="2441038" algn="l"/>
                <a:tab pos="2593603" algn="l"/>
                <a:tab pos="2746168" algn="l"/>
                <a:tab pos="2898733" algn="l"/>
              </a:tabLst>
            </a:pPr>
            <a:endParaRPr lang="en-GB" sz="500" b="1" dirty="0">
              <a:solidFill>
                <a:schemeClr val="tx2"/>
              </a:solidFill>
            </a:endParaRPr>
          </a:p>
        </p:txBody>
      </p:sp>
      <p:sp>
        <p:nvSpPr>
          <p:cNvPr id="9" name="Text Box 194"/>
          <p:cNvSpPr txBox="1">
            <a:spLocks noChangeArrowheads="1"/>
          </p:cNvSpPr>
          <p:nvPr/>
        </p:nvSpPr>
        <p:spPr bwMode="auto">
          <a:xfrm>
            <a:off x="4474725" y="3571876"/>
            <a:ext cx="4555787" cy="230833"/>
          </a:xfrm>
          <a:prstGeom prst="rect">
            <a:avLst/>
          </a:prstGeom>
          <a:noFill/>
          <a:ln w="9525">
            <a:noFill/>
            <a:miter lim="800000"/>
            <a:headEnd/>
            <a:tailEnd/>
          </a:ln>
        </p:spPr>
        <p:txBody>
          <a:bodyPr wrap="square" lIns="0" tIns="0" rIns="0" bIns="0">
            <a:spAutoFit/>
          </a:bodyPr>
          <a:lstStyle/>
          <a:p>
            <a:r>
              <a:rPr lang="en-US" sz="500" b="1" dirty="0" smtClean="0">
                <a:latin typeface="Times New Roman" pitchFamily="18" charset="0"/>
                <a:cs typeface="Times New Roman" pitchFamily="18" charset="0"/>
              </a:rPr>
              <a:t>While the OMPS is a new suite of instruments, we are fortunate that its ozone records will overlap with those from other instruments contributing to the ozone CDRs. For the total ozone products, we can make extensive comparisons with zonal means and the full daily maps from other satellite products.  We will also compare each individual component of the record to ground-based assets, e.g., the Dobson Network. An example with SBUV/2 total ozone is given below.</a:t>
            </a:r>
            <a:endParaRPr lang="en-US" sz="1000" dirty="0" smtClean="0">
              <a:latin typeface="Times New Roman" pitchFamily="18" charset="0"/>
              <a:cs typeface="Times New Roman" pitchFamily="18" charset="0"/>
            </a:endParaRPr>
          </a:p>
        </p:txBody>
      </p:sp>
      <p:sp>
        <p:nvSpPr>
          <p:cNvPr id="10" name="Text Box 200"/>
          <p:cNvSpPr txBox="1">
            <a:spLocks noChangeArrowheads="1"/>
          </p:cNvSpPr>
          <p:nvPr/>
        </p:nvSpPr>
        <p:spPr bwMode="auto">
          <a:xfrm>
            <a:off x="172936" y="5365750"/>
            <a:ext cx="570512" cy="152908"/>
          </a:xfrm>
          <a:prstGeom prst="rect">
            <a:avLst/>
          </a:prstGeom>
          <a:noFill/>
          <a:ln w="9525">
            <a:noFill/>
            <a:miter lim="800000"/>
            <a:headEnd/>
            <a:tailEnd/>
          </a:ln>
        </p:spPr>
        <p:txBody>
          <a:bodyPr wrap="none" lIns="18968" tIns="9863" rIns="18968" bIns="9863">
            <a:spAutoFit/>
          </a:bodyPr>
          <a:lstStyle/>
          <a:p>
            <a:pPr>
              <a:lnSpc>
                <a:spcPct val="96000"/>
              </a:lnSpc>
              <a:buClr>
                <a:srgbClr val="FFFF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Lst>
            </a:pPr>
            <a:r>
              <a:rPr lang="en-GB" sz="900" b="1" u="sng" dirty="0">
                <a:solidFill>
                  <a:srgbClr val="0000FF"/>
                </a:solidFill>
              </a:rPr>
              <a:t>References</a:t>
            </a:r>
          </a:p>
        </p:txBody>
      </p:sp>
      <p:sp>
        <p:nvSpPr>
          <p:cNvPr id="11" name="Text Box 207"/>
          <p:cNvSpPr txBox="1">
            <a:spLocks noChangeArrowheads="1"/>
          </p:cNvSpPr>
          <p:nvPr/>
        </p:nvSpPr>
        <p:spPr bwMode="auto">
          <a:xfrm>
            <a:off x="182394" y="5508625"/>
            <a:ext cx="4113989" cy="1251025"/>
          </a:xfrm>
          <a:prstGeom prst="rect">
            <a:avLst/>
          </a:prstGeom>
          <a:noFill/>
          <a:ln w="9525">
            <a:noFill/>
            <a:miter lim="800000"/>
            <a:headEnd/>
            <a:tailEnd/>
          </a:ln>
        </p:spPr>
        <p:txBody>
          <a:bodyPr wrap="square" lIns="18968" tIns="9863" rIns="18968" bIns="9863">
            <a:spAutoFit/>
          </a:bodyPr>
          <a:lstStyle/>
          <a:p>
            <a:r>
              <a:rPr lang="en-US" sz="500" dirty="0" smtClean="0">
                <a:latin typeface="Times New Roman" pitchFamily="18" charset="0"/>
                <a:cs typeface="Times New Roman" pitchFamily="18" charset="0"/>
              </a:rPr>
              <a:t>[</a:t>
            </a:r>
            <a:r>
              <a:rPr lang="en-US" sz="500" dirty="0">
                <a:latin typeface="Times New Roman" pitchFamily="18" charset="0"/>
                <a:cs typeface="Times New Roman" pitchFamily="18" charset="0"/>
              </a:rPr>
              <a:t>1] Juan V. Rodriguez, et al., “An overview of the nadir sensor and algorithms for the NPOESS ozone mapping and profiler suite (OMPS),” </a:t>
            </a:r>
            <a:r>
              <a:rPr lang="en-US" sz="500" i="1" dirty="0">
                <a:latin typeface="Times New Roman" pitchFamily="18" charset="0"/>
                <a:cs typeface="Times New Roman" pitchFamily="18" charset="0"/>
              </a:rPr>
              <a:t>Proc. SPIE</a:t>
            </a:r>
            <a:r>
              <a:rPr lang="en-US" sz="500" dirty="0">
                <a:latin typeface="Times New Roman" pitchFamily="18" charset="0"/>
                <a:cs typeface="Times New Roman" pitchFamily="18" charset="0"/>
              </a:rPr>
              <a:t>, 4891, April 2003, DOI: 10.1117/12.467525. </a:t>
            </a:r>
            <a:endParaRPr lang="en-US" sz="500" dirty="0" smtClean="0">
              <a:latin typeface="Times New Roman" pitchFamily="18" charset="0"/>
              <a:cs typeface="Times New Roman" pitchFamily="18" charset="0"/>
            </a:endParaRPr>
          </a:p>
          <a:p>
            <a:r>
              <a:rPr lang="en-US" sz="500" dirty="0" smtClean="0">
                <a:latin typeface="Times New Roman" pitchFamily="18" charset="0"/>
                <a:cs typeface="Times New Roman" pitchFamily="18" charset="0"/>
              </a:rPr>
              <a:t>[2] </a:t>
            </a:r>
            <a:r>
              <a:rPr lang="en-US" sz="500" i="1" dirty="0" smtClean="0">
                <a:latin typeface="Times New Roman" pitchFamily="18" charset="0"/>
                <a:cs typeface="Times New Roman" pitchFamily="18" charset="0"/>
              </a:rPr>
              <a:t>Earth Science Satellite Remote Sensing Vol.1: Science and Instruments</a:t>
            </a:r>
            <a:r>
              <a:rPr lang="en-US" sz="500" dirty="0" smtClean="0">
                <a:latin typeface="Times New Roman" pitchFamily="18" charset="0"/>
                <a:cs typeface="Times New Roman" pitchFamily="18" charset="0"/>
              </a:rPr>
              <a:t>, Qu, J.J, et al. (Eds.), 2006, Springer Verlag, ISBN: 978-3-540-35606-6. “Chapter 21: Introduction to the Ozone Mapping and Profiler Suite (OMPS),” L. Flynn, C. Seftor, J. Larsen, and P. Xu, Springer Verlag, July 2004. </a:t>
            </a:r>
            <a:endParaRPr lang="en-US" sz="500" dirty="0">
              <a:latin typeface="Times New Roman" pitchFamily="18" charset="0"/>
              <a:cs typeface="Times New Roman" pitchFamily="18" charset="0"/>
            </a:endParaRPr>
          </a:p>
          <a:p>
            <a:r>
              <a:rPr lang="en-US" sz="500" dirty="0" smtClean="0">
                <a:latin typeface="Times New Roman" pitchFamily="18" charset="0"/>
                <a:cs typeface="Times New Roman" pitchFamily="18" charset="0"/>
              </a:rPr>
              <a:t> [3] </a:t>
            </a:r>
            <a:r>
              <a:rPr lang="en-US" sz="500" i="1" dirty="0" smtClean="0">
                <a:latin typeface="Times New Roman" pitchFamily="18" charset="0"/>
                <a:cs typeface="Times New Roman" pitchFamily="18" charset="0"/>
              </a:rPr>
              <a:t>Solar Backscatter Ultraviolet Instrument (SBUV/2) Version 8 Ozone Retrieval Algorithm Theoretical Basis Document (V8 ATBD), </a:t>
            </a:r>
            <a:r>
              <a:rPr lang="en-US" sz="500" dirty="0" smtClean="0">
                <a:latin typeface="Times New Roman" pitchFamily="18" charset="0"/>
                <a:cs typeface="Times New Roman" pitchFamily="18" charset="0"/>
              </a:rPr>
              <a:t>Edited by L. Flynn (Last Revision February 2, 2007) www.star.nesdis.noaa.gov/smcd/spb/calibration/icvs/sbuv/doc/SBUV2_V8_ATBD_020207.pdf </a:t>
            </a:r>
          </a:p>
          <a:p>
            <a:r>
              <a:rPr lang="en-US" sz="500" dirty="0" smtClean="0">
                <a:latin typeface="Times New Roman" pitchFamily="18" charset="0"/>
                <a:cs typeface="Times New Roman" pitchFamily="18" charset="0"/>
              </a:rPr>
              <a:t>[4] </a:t>
            </a:r>
            <a:r>
              <a:rPr lang="en-US" sz="500" dirty="0">
                <a:latin typeface="Times New Roman" pitchFamily="18" charset="0"/>
                <a:cs typeface="Times New Roman" pitchFamily="18" charset="0"/>
              </a:rPr>
              <a:t>Quinn P. Remund, et al., “The ozone mapping and profiler suite (OMPS): on-orbit calibration design,” </a:t>
            </a:r>
            <a:r>
              <a:rPr lang="en-US" sz="500" i="1" dirty="0">
                <a:latin typeface="Times New Roman" pitchFamily="18" charset="0"/>
                <a:cs typeface="Times New Roman" pitchFamily="18" charset="0"/>
              </a:rPr>
              <a:t>Proc. SPIE</a:t>
            </a:r>
            <a:r>
              <a:rPr lang="en-US" sz="500" dirty="0">
                <a:latin typeface="Times New Roman" pitchFamily="18" charset="0"/>
                <a:cs typeface="Times New Roman" pitchFamily="18" charset="0"/>
              </a:rPr>
              <a:t>, 5652, pp.165-173. December </a:t>
            </a:r>
            <a:r>
              <a:rPr lang="en-US" sz="500" dirty="0" smtClean="0">
                <a:latin typeface="Times New Roman" pitchFamily="18" charset="0"/>
                <a:cs typeface="Times New Roman" pitchFamily="18" charset="0"/>
              </a:rPr>
              <a:t>2004.</a:t>
            </a:r>
            <a:endParaRPr lang="en-US" sz="500" dirty="0">
              <a:latin typeface="Times New Roman" pitchFamily="18" charset="0"/>
              <a:cs typeface="Times New Roman" pitchFamily="18" charset="0"/>
            </a:endParaRPr>
          </a:p>
          <a:p>
            <a:r>
              <a:rPr lang="en-US" sz="500" b="1" dirty="0" smtClean="0">
                <a:solidFill>
                  <a:srgbClr val="000000"/>
                </a:solidFill>
                <a:latin typeface="Times New Roman" pitchFamily="18" charset="0"/>
                <a:cs typeface="Times New Roman" pitchFamily="18" charset="0"/>
              </a:rPr>
              <a:t>Related talks and posters at the QOS 2012:</a:t>
            </a:r>
          </a:p>
          <a:p>
            <a:r>
              <a:rPr lang="en-US" sz="500" b="1" dirty="0" smtClean="0">
                <a:solidFill>
                  <a:srgbClr val="000000"/>
                </a:solidFill>
                <a:latin typeface="Times New Roman" pitchFamily="18" charset="0"/>
                <a:cs typeface="Times New Roman" pitchFamily="18" charset="0"/>
              </a:rPr>
              <a:t>      3Ea </a:t>
            </a:r>
            <a:r>
              <a:rPr lang="en-US" sz="500" b="1" i="1" dirty="0" smtClean="0">
                <a:solidFill>
                  <a:srgbClr val="000000"/>
                </a:solidFill>
                <a:latin typeface="Times New Roman" pitchFamily="18" charset="0"/>
                <a:cs typeface="Times New Roman" pitchFamily="18" charset="0"/>
              </a:rPr>
              <a:t>Verification and early Operations for the Ozone Mapping and Profiler Suite (OMPS)</a:t>
            </a:r>
          </a:p>
          <a:p>
            <a:r>
              <a:rPr lang="en-US" sz="500" b="1" dirty="0" smtClean="0">
                <a:solidFill>
                  <a:srgbClr val="000000"/>
                </a:solidFill>
                <a:latin typeface="Times New Roman" pitchFamily="18" charset="0"/>
                <a:cs typeface="Times New Roman" pitchFamily="18" charset="0"/>
              </a:rPr>
              <a:t>      4C </a:t>
            </a:r>
            <a:r>
              <a:rPr lang="en-US" sz="500" b="1" i="1" dirty="0" smtClean="0">
                <a:solidFill>
                  <a:srgbClr val="000000"/>
                </a:solidFill>
                <a:latin typeface="Times New Roman" pitchFamily="18" charset="0"/>
                <a:cs typeface="Times New Roman" pitchFamily="18" charset="0"/>
              </a:rPr>
              <a:t>The Use of OMPS Nadir Data to Extend Long-term Ozone Climate Records </a:t>
            </a:r>
          </a:p>
          <a:p>
            <a:r>
              <a:rPr lang="en-US" sz="500" b="1" dirty="0" smtClean="0">
                <a:solidFill>
                  <a:srgbClr val="000000"/>
                </a:solidFill>
                <a:latin typeface="Times New Roman" pitchFamily="18" charset="0"/>
                <a:cs typeface="Times New Roman" pitchFamily="18" charset="0"/>
              </a:rPr>
              <a:t>NOAA Satellite Ozone Product Monitoring:</a:t>
            </a:r>
          </a:p>
          <a:p>
            <a:r>
              <a:rPr lang="en-US" sz="500" b="1" dirty="0" smtClean="0">
                <a:solidFill>
                  <a:srgbClr val="000000"/>
                </a:solidFill>
                <a:latin typeface="Times New Roman" pitchFamily="18" charset="0"/>
                <a:cs typeface="Times New Roman" pitchFamily="18" charset="0"/>
              </a:rPr>
              <a:t>      </a:t>
            </a:r>
            <a:r>
              <a:rPr lang="en-US" sz="500" dirty="0" smtClean="0">
                <a:latin typeface="Times New Roman" pitchFamily="18" charset="0"/>
                <a:cs typeface="Times New Roman" pitchFamily="18" charset="0"/>
                <a:hlinkClick r:id="rId3"/>
              </a:rPr>
              <a:t>http://www.star.nesdis.noaa.gov/icvs/PROD/proOMPSbeta.TOZ_V8.php</a:t>
            </a:r>
            <a:endParaRPr lang="en-US" sz="500" dirty="0" smtClean="0">
              <a:latin typeface="Times New Roman" pitchFamily="18" charset="0"/>
              <a:cs typeface="Times New Roman" pitchFamily="18" charset="0"/>
            </a:endParaRPr>
          </a:p>
          <a:p>
            <a:r>
              <a:rPr lang="en-US" sz="500" b="1" dirty="0" smtClean="0">
                <a:solidFill>
                  <a:srgbClr val="000000"/>
                </a:solidFill>
                <a:latin typeface="Times New Roman" pitchFamily="18" charset="0"/>
                <a:cs typeface="Times New Roman" pitchFamily="18" charset="0"/>
              </a:rPr>
              <a:t>      </a:t>
            </a:r>
            <a:r>
              <a:rPr lang="en-US" sz="500" dirty="0" smtClean="0">
                <a:latin typeface="Times New Roman" pitchFamily="18" charset="0"/>
                <a:cs typeface="Times New Roman" pitchFamily="18" charset="0"/>
                <a:hlinkClick r:id="rId4"/>
              </a:rPr>
              <a:t>http://www.ospo.noaa.gov/Products/atmosphere/</a:t>
            </a:r>
            <a:endParaRPr lang="en-US" sz="500" dirty="0">
              <a:latin typeface="Times New Roman" pitchFamily="18" charset="0"/>
              <a:cs typeface="Times New Roman" pitchFamily="18" charset="0"/>
            </a:endParaRPr>
          </a:p>
          <a:p>
            <a:r>
              <a:rPr lang="en-US" sz="500" b="1" dirty="0">
                <a:solidFill>
                  <a:srgbClr val="00B050"/>
                </a:solidFill>
                <a:latin typeface="Times New Roman" pitchFamily="18" charset="0"/>
                <a:cs typeface="Times New Roman" pitchFamily="18" charset="0"/>
              </a:rPr>
              <a:t>Opinions expressed are those of the authors and do not imply any official positions of NOAA or the JPSS Program. </a:t>
            </a:r>
            <a:endParaRPr lang="en-US" sz="500" b="1" dirty="0" smtClean="0">
              <a:solidFill>
                <a:srgbClr val="00B050"/>
              </a:solidFill>
              <a:latin typeface="Times New Roman" pitchFamily="18" charset="0"/>
              <a:cs typeface="Times New Roman" pitchFamily="18" charset="0"/>
            </a:endParaRPr>
          </a:p>
          <a:p>
            <a:r>
              <a:rPr lang="en-US" sz="500" b="1" dirty="0" smtClean="0">
                <a:solidFill>
                  <a:srgbClr val="00B050"/>
                </a:solidFill>
                <a:latin typeface="Times New Roman" pitchFamily="18" charset="0"/>
                <a:cs typeface="Times New Roman" pitchFamily="18" charset="0"/>
              </a:rPr>
              <a:t>Work </a:t>
            </a:r>
            <a:r>
              <a:rPr lang="en-US" sz="500" b="1" dirty="0">
                <a:solidFill>
                  <a:srgbClr val="00B050"/>
                </a:solidFill>
                <a:latin typeface="Times New Roman" pitchFamily="18" charset="0"/>
                <a:cs typeface="Times New Roman" pitchFamily="18" charset="0"/>
              </a:rPr>
              <a:t>was support by NOAA, NASA, the JPSS Program, and the NDCD Science Data Stewardship Program. </a:t>
            </a:r>
            <a:endParaRPr lang="en-US" sz="500" b="1" dirty="0" smtClean="0">
              <a:solidFill>
                <a:srgbClr val="00B050"/>
              </a:solidFill>
              <a:latin typeface="Times New Roman" pitchFamily="18" charset="0"/>
              <a:cs typeface="Times New Roman" pitchFamily="18" charset="0"/>
            </a:endParaRPr>
          </a:p>
          <a:p>
            <a:r>
              <a:rPr lang="en-US" sz="500" b="1" dirty="0" smtClean="0">
                <a:solidFill>
                  <a:srgbClr val="00B050"/>
                </a:solidFill>
                <a:latin typeface="Times New Roman" pitchFamily="18" charset="0"/>
                <a:cs typeface="Times New Roman" pitchFamily="18" charset="0"/>
              </a:rPr>
              <a:t>OMPS </a:t>
            </a:r>
            <a:r>
              <a:rPr lang="en-US" sz="500" b="1" dirty="0">
                <a:solidFill>
                  <a:srgbClr val="00B050"/>
                </a:solidFill>
                <a:latin typeface="Times New Roman" pitchFamily="18" charset="0"/>
                <a:cs typeface="Times New Roman" pitchFamily="18" charset="0"/>
              </a:rPr>
              <a:t>data used in figures are at Beta maturity level – minimal validation with changes expected and not ready for use in scientific studies.</a:t>
            </a:r>
            <a:endParaRPr lang="en-GB" sz="500" b="1" dirty="0">
              <a:solidFill>
                <a:srgbClr val="00B050"/>
              </a:solidFill>
              <a:latin typeface="Times New Roman" pitchFamily="18" charset="0"/>
              <a:cs typeface="Times New Roman" pitchFamily="18" charset="0"/>
            </a:endParaRPr>
          </a:p>
        </p:txBody>
      </p:sp>
      <p:sp>
        <p:nvSpPr>
          <p:cNvPr id="12" name="Rectangle 309"/>
          <p:cNvSpPr>
            <a:spLocks noChangeArrowheads="1"/>
          </p:cNvSpPr>
          <p:nvPr/>
        </p:nvSpPr>
        <p:spPr bwMode="auto">
          <a:xfrm>
            <a:off x="85456" y="1585185"/>
            <a:ext cx="1334851" cy="549672"/>
          </a:xfrm>
          <a:prstGeom prst="rect">
            <a:avLst/>
          </a:prstGeom>
          <a:noFill/>
          <a:ln w="9525">
            <a:noFill/>
            <a:miter lim="800000"/>
            <a:headEnd/>
            <a:tailEnd/>
          </a:ln>
        </p:spPr>
        <p:txBody>
          <a:bodyPr lIns="19272" tIns="9636" rIns="19272" bIns="9636"/>
          <a:lstStyle/>
          <a:p>
            <a:endParaRPr lang="en-US" sz="500" dirty="0">
              <a:solidFill>
                <a:schemeClr val="tx2"/>
              </a:solidFill>
            </a:endParaRPr>
          </a:p>
        </p:txBody>
      </p:sp>
      <p:sp>
        <p:nvSpPr>
          <p:cNvPr id="13" name="Text Box 12"/>
          <p:cNvSpPr txBox="1">
            <a:spLocks noChangeArrowheads="1"/>
          </p:cNvSpPr>
          <p:nvPr/>
        </p:nvSpPr>
        <p:spPr bwMode="auto">
          <a:xfrm>
            <a:off x="4640229" y="587375"/>
            <a:ext cx="1093090" cy="152908"/>
          </a:xfrm>
          <a:prstGeom prst="rect">
            <a:avLst/>
          </a:prstGeom>
          <a:noFill/>
          <a:ln w="9525">
            <a:noFill/>
            <a:miter lim="800000"/>
            <a:headEnd/>
            <a:tailEnd/>
          </a:ln>
        </p:spPr>
        <p:txBody>
          <a:bodyPr wrap="none" lIns="18968" tIns="9863" rIns="18968" bIns="9863">
            <a:spAutoFit/>
          </a:bodyPr>
          <a:lstStyle/>
          <a:p>
            <a:pPr>
              <a:lnSpc>
                <a:spcPct val="96000"/>
              </a:lnSpc>
              <a:buClr>
                <a:srgbClr val="FFFF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Lst>
            </a:pPr>
            <a:r>
              <a:rPr lang="en-GB" sz="900" b="1" u="sng" dirty="0">
                <a:solidFill>
                  <a:srgbClr val="0000FF"/>
                </a:solidFill>
              </a:rPr>
              <a:t>Algorithm Adaptation</a:t>
            </a:r>
          </a:p>
        </p:txBody>
      </p:sp>
      <p:pic>
        <p:nvPicPr>
          <p:cNvPr id="14" name="Picture 13" descr="JPSS Logo5.png"/>
          <p:cNvPicPr>
            <a:picLocks noChangeAspect="1"/>
          </p:cNvPicPr>
          <p:nvPr/>
        </p:nvPicPr>
        <p:blipFill>
          <a:blip r:embed="rId5" cstate="print"/>
          <a:srcRect/>
          <a:stretch>
            <a:fillRect/>
          </a:stretch>
        </p:blipFill>
        <p:spPr bwMode="auto">
          <a:xfrm>
            <a:off x="8455633" y="73422"/>
            <a:ext cx="521848" cy="478234"/>
          </a:xfrm>
          <a:prstGeom prst="rect">
            <a:avLst/>
          </a:prstGeom>
          <a:noFill/>
          <a:ln w="9525">
            <a:noFill/>
            <a:miter lim="800000"/>
            <a:headEnd/>
            <a:tailEnd/>
          </a:ln>
          <a:effectLst>
            <a:outerShdw blurRad="50800" dist="50800" dir="5400000" algn="ctr" rotWithShape="0">
              <a:srgbClr val="000000">
                <a:alpha val="57000"/>
              </a:srgbClr>
            </a:outerShdw>
          </a:effectLst>
        </p:spPr>
      </p:pic>
      <p:sp>
        <p:nvSpPr>
          <p:cNvPr id="15" name="AutoShape 319" descr="data:image/jpeg;base64,/9j/4AAQSkZJRgABAQAAAQABAAD/2wCEAAkGBhQQERUUEhQWFRUVFxcSGBUYFxgYFxkVFBYVFRkXFx0XHiYeGRkkGxYYHzAgIycpLCwsGB8xNTAqNSYsOCoBCQoKDgwOGg8PGjIkHyIsLDAuMC4qKTUsKi8sLC8sLzIvNCosLCosLDAsLCosLTQvLCwsLCwsLCwsLCwsLC4sL//AABEIAOEA4QMBIgACEQEDEQH/xAAcAAEAAgMBAQEAAAAAAAAAAAAABgcDBAUBAgj/xABKEAACAQIDBQQGBQkFBgcAAAABAgMAEQQSIQUGEzFBByJRYRQycYGRoSNCUmJyNENzgrGzwcLRJGOSorIVMzU2w/BTdIOjtNLh/8QAGwEAAgMBAQEAAAAAAAAAAAAAAAQCAwUGAQf/xAA0EQABAwIDBAoCAgMAAwAAAAABAAIDBBEhMfAFEkFREyJhcYGRobHB0SMyM+FCcvEUJGL/2gAMAwEAAhEDEQA/ALxpSlCEpSlCEpSlCEpSlCEpXzI+UEm+gvoCTp4AamuDNvC8skUeFWMiaH0hJZCwXKCoICKLswzqSCV51JrC7JRc4NzUgpeuVsbaju8sM6qs0WUkpfI8cl8jrm1GqsCDexXmaiu0ce0ePnxEaTOYXSF8qExnDCJXlBbQZ1Z84Aubrbk1WMhLiR2KDpQ0AqTTb4YRWK8dGYXBVLyNcaEWjBNxW5hdsRSyyRI15IghdbEECQZl5jXTw5da5eOnBxeBkQgpIs8YI5ESRLMCPI8K9cbaLyYfFYrExIzMsoiKhScyzYSDJ7QJkjF+gZqmImuwGdvW9uSgZHN7r/F1J4t5MOyTScQBIHaKRjcAOtrgX9bmALXvfSvrZ+34Z2KIxzgZsjo8bZeWYLIqkr5jSofHsz0W+ZWaLD4vDySHKTdRgo04tvrASkObXtYnpXU2ntuGaeCSBhKMMJsRLJH3wsXBdclxoWZipC3v3L9KkYW/437/AAXgld/lZSaPGxs5RXQuvNAwLD2i9xWeoLhdmrB6KkipJG0ytBi4rLNna8oEoIOYOAysynUE3A6a67ddkmnjmxImeSQwQ8J3gkRWyRIt0K2YLclWUjMT0qP/AI9/1OteS96e2YVhUrm7M2sZpZ0ygLCyR5gb3kKB3X2LmUX8b+FbGB2lHMivGwKvmynUZspKkgHUi45+w9aoLSM1cHArapSlRUkpSlCEpSlCEpSlCEpSlCEpSlCEpSlCEpStPaG0liSQ3DOkbTcMEZyqg8hzsSLX8a9AJwC8JtmtyuHt3b0mHmiVIuKjJJI4U/SWjMYPDXk5Ae+XmQDbXnj2aJFiXFzYmRwYjM8aqnCsUz2jAXPoORzXPWvdtbKGNOFcAtHnLPZil4ZIX52IJBbh3Xr10vVzWhrutiMdcFU5xc3q54Lj5S2N42ExFhi4+JGSS8LyQizxOnS6WYEWZSj+yseAwGKDELh8j4bEcWJWcCNosSrCaJJANVDEuNLgZRa4qUYbdvDxOXSNV1Vwo0QOqlA6p6qvlYgkC5FcveDtFwmDupfiSD83HZiD4MfVX3m/lVoeXndYL4ay7MFUWBo3nm2vvFdLZWzZBLJPOUMkipGFS+RI4y7AAtqxJdiWIHTQWrbw+EjgDle6HdpXJJ1ZuZJJ05Dy0qoNs9r2KluIQsC+I77/ABYW+C1D8ftWbEG80ryH77FvgDoPdTLaCR+LzZLuro24NF1fk29uAw4CnEQKF0Coym3kAl7VoSdqOzx+eJ9kcv8AFaoelMDZsfElLnaL+ACvdO1PZ5/PMPbFJ/Ba3MLv7gH0XExj8V0/1gV+fKV6dmx8CfT6QNoycQF+itn7GwRJkgSG5BGeLLpmBBKldFJudRaulg8GsMSxRiyxoEUE9FFhc+7nX5mhmZDmQlSOqkg/Ea1Jtk9pWOw9vpeKo+rKM/8Am0f51RJs+T/F1+9XR17OLbdysjH7qcHCAorHGPZTPEXVjLPJ33cpbNGpdjZ9LDpWnHghM5kGHM+Ew49DhEclpU4NhJNGBa5LLlurBrR6A5qbB7X8PLZcQpgb7Xrx/EC6+8W86lEWx4JHXEQNlLEMXhYBZQDykAusgPK5Fx0IpdzpI8JBrwTDRHJjGVpjar4dlgjWXFlV40hZkEkcbGyLqAHc2aysQxCnU6X7Wz9oJOgeM3U3GoIIKkhlYHVWBBBB5WqL7V2CcNA0yO5xsj2EyXGeSVwiIym68FRlFmvYLca1gw2PEEgWIyvFHJIiqpBkxmMfMZSToOHHdrnRc34BVZja8XbrXD1VgeWmzta4+inFK5WzttM8nCmhaCXKZFUsrq6AgEoyGxIJFwbEZhzFdWlS0twKYBBySlKV4vUpSlCEpSlCEpSlCEpSscrGxCkB7Ei+vkCRe5F7UIWhtfeGLCtGsuf6UkLljd9VFyDkB1t08j4VEMRtNHlVVxMbOGLYbEEjMjvqcLil0bI3IEgX0+sov9pt2adBBioVxDHNnWA5J4XgNmcqxyizWKuHGa4sKkex8BxoUOLjSVlN0eSMCQqLFWkV1+jk6EDS4vpewdDRELnPvCULjKcFobM3caSEJxJoIHzB8IQhKakPGklswiJva3Q6EXro7f3nw+zoxxWANrJEvrsBpZR0HmbCuDv12jpg7wwWefkTzWP8Xi33fj4GmsbjnndpJXLuxuWY3J//ADy5CmIKV0/WkwHvrnml5qpsPVZiVJd5+0jE426qeDEdMiHUj77cz7BYeVROlK2GRtjFmiyyXyOebuN0pSlTUEpSlCEpSlCEpSlCErq7B3nxGBfNBIQCbsh1RvxL/EWPnXKpUXNDhYhetcWm4V67odo0OOtG9op+WQnuuf7s9fwnX210MbsswSwS4eEOkUckJhTKpCyGNs8eYhbgpYgkXDHXTX89g25VaO4Xaebrh8a33UnPyWU/z/HxrJnozH14suS1YKsSdWTPmrBwUfGKzSwmKROIiKzhiEcrcnIStzkXS5tbnX0u3oDNwBKhlsTkBuRl1INuRtrY6187W2KuKADyShLEFEcoGzdWK9428L28QaiOwMQuGJcgSMC+EwkUSBHkSNzxJco7qlmADSGy2jB0vas9rA8E+ifc4sIHqp/SuTsbasjs0OIRY5lAkshLI0bE2ZSbEkHut5i/JhXWqlzS02KuBBFwlKUqK9SlKUISlKUISoRhtoSHEOhUx46Zyt3F0iwkZuDEfVkFvDUuxzABdOpvLkafDx4g2w78S4JIR5xk4cch8CDIQp0JUc7CvnbOBSSfD4YqpiMchCDuvFwguSaN17yWvk/WHnTMYDRjxHt793ql5CScOHzrNZtjqsmLxE8WkbBYXNhaWWEkZ0POy3aMnkSunq68DtH3/wDRQcPhz9Ow7zD80p8PvkcvAa+FTVMGI4uHDaMKmRNLhbCy6dbeHWqK3x3MxOCcySnio7E8cX1Zjfv31Vj56HoTTFKyOWXrnLIc9awVFU58cfVGeZ5KNMxJJJuTqSeZJ6mvKUrfWElKVbHZXsDDT4J3mgjkYTOuZ0DHKEjNrnpqfjVE8whbvEK6GIyu3Qqoryrr2KuyNoM8UOHjJVcx+h4Zy3tcMACNSOoOtQFN0E/2x6FmPD4h1+twwnFtfxt3b++q2VQcSHAggXx5Kx9KWgFpBubKJ15V17a/2Rs90hmw8YZlDD6HP3blbliCTqD4nSo92q7nwYaOOeBBHmfhMi6KbqzBgOQPdI053qMdYHuALSL5KUlIWNJDgbZqtaVb27G7GCwuzVxeKjWQsgmdmXPYORlVV5DmB7b9OW9g9g7M2rhnOHhVLEpnWPhur2BB8x3hpyNRdXNBPVNgbXUhROIGIuReypOvamPZpuvHjMU4nGZIVzFLkBmLZRe2uUWJt10qdK+yDi/Q/R4uLmKW4Ay5gua2a3hU5aoMcWhpNsTZQipS9ocSBdUnSpd2l7tx4LFKIRlSROIEvfKQxUgX6aA+81EaZjeJGhw4peRhjcWnglKVtbN2ZLiZBHChd25AftJ5AeZ0qRIAuVAAk2CsXsy3/IK4TEtobLDITyPSNj4fZPu8KnGO2ZJFiDicMiSM6COWN2yEhfVZHytlIuQV5HQ6Eaw7YvYwuUHFTMW+xFYAfrMCT7gKsnDYfIipdmygLmY3Y2Frsep8656pfFv70XHPkt+mZJubsnDLmoJNvBKkryoqYjEtbDIsZPo8VyW4XENjNKT3mygWCa5Qt6n0ZNhmABsLgG4v1seoqH7ZwMmHnVomAuvCw0EMGZ0WwMmUswijuSLuw5AD25N2ca6Tsk2IfESvYNGgDxYcKGP0kiqqhzyIAHTu6XqMjQ9u8351h7qcbi11nfCl1KUpNNJSlKEJWptfGmDDyygZjHG8gXxKKWt8q268IvXozxXhyUUxG7jyYcyHFvI7JnIkyvhX0zZTERlEZ6WsQLG5NdLdbZ8CwRywwrEZo45CBz7yhgpJ1sL8uVYDudBfIJJlia5OGWUiIjqAvMJrqqkLra1SBVAFhoBoBVz5LtsD8KljLG5C9rHicMsiFHUMrDKVIuCD0IrJSqFeqO3/ANwWwLcWG7Ydj7TGT9VvFfBvcdecMr9P4rCrKjI6hlYFWU6gg8waoffrc1tnzd27QSEmN/DqUb7w+Y18bb1FV9J1H5+6xKyl6Prsy9lGKubse/4fJ+mf93FVM1c3Y9/w+T9M/wC7iqe0P4fEKug/l8FG+xf8rm/Q/wDUStuP/mY/iP8A8WtTsX/K5v0P/USsmIxiQ7yF5CFXiBbnkC+HCC/gLsKqkF5pP9FdHhDH/ssXbL+XQ/oF/eSVJu2T8hj/AE6fu5azb8dnz7RxEcqyqgVBGQVJOjs1xY/e+VaXbNjEGGhiuM5lEgXrlVHUn2XYCqI3teYWtzF7q6RjmiVxyNrLsbO2SMXsaGFnyB8PEC+htYK19fZW3uVuyuAgaNJeKGkMmawGuVVtoT9nx61wtpf8ur/5aH9sdfPYx+Ry/pz+7iql7XdE83w3slc1zekaLY7ua4/Y3+U4r8K/62qSpuHGNp+l+kd7OZODlW9ylrXzXtrflUa7G/ynFfhX/W1acH/Mn/rt+6NMytcZpN026vngl4nNETLi/W+Vl7afymD9Ef8AWarqrF7afymD9Ef9Zquqeo/4WpGr/mctrZmzZMTKkUS5nc2A/aT4AC5J8BV+7pbpRbPhyJ3pGsZJLas38FHQfxvXB7LN0fRoPSJB9LMLi/NIjqB5FtGP6o6Gp3WXXVJe7cbkPVadHTbjd92Z9EpSsOMxawo0jmyqLk/99elZwBJsE+SALlYNsYDjwshubi+USNHmI1CMyahTyPkah2P2RIeHhmmWFbcR48P9DDDh1PeZ2PfdmIyi+UXzNl7tdfdLes4uSZXAFjnQeEei2PiQbG/3jWlt7YYXEmTho5maOz4qb6BZPUREhXWR9LgH7WhGtOta6J5jf3pLpGTsEkeIyUq2dtGOdM8Lh0uVzC9iV52J9YeYuK2qjewtqgStFJiHlcsYweDwoA8WbNHCbWLDW4LMe75GpJSj27ptr4TbHbwulKUqCmlRrbO0BFIWTaEMR5GGbhNHcC2lisinx7x9lSKaUIpZtAoLE+QFzyqvdoxYRsxweIw3fdZJMO7ohcrIsjCNn70bNlIIN11Oi86Ygbc4+yomdYYe6kG7MzYqV8S7QtlRcOhhdnTQmSRgWUEEkxi2vqDU1I0kBvYg2NjY8iOh86wQ40NCJSCgKcQq1rgWvY2JHwJFU9h9sSxymVHKuzFjbkbm5BHIjXrTENMakuIwskauubR7gcL717q6qVHt197VxYytZZQNV6MPFf6dKkNJyRujduuGK0IZmTMD2G4KVo7a2NHi4XhlF1Ye9T0ZfAg61vUqAJBuFYQCLFfm3eHYMmCnaGXmNVboyHkw8j8iCOlYMLtaaJcsc0iKTfKjsoubC9lNr6D4VeW/26Ix+H7oHGju0Z8fFD5Nb3Gx8aoR0KkggggkEHQgjQg+ddJTTidmOYzXPVMJgfhkcllwmOkhJMUjxkixKMykjnYlSNK+MRiGkYs7M7HmzEsTpbUnU6VjpTVhe6VubWW/Ft/EqAq4iZQNABK4AHkAdK1cRiWkYs7M7HmzEsT7zrWKlAaBkF6XE5lbbbWmMfDM0hjsFyZ2yWHIZb2tpyphNrTQgiKaSME3IR2UE6C9lI10HwrUpXm6OSN481sYXaMsRJikdCeZR2Un25TrXgx0nE4nEfiXvxMxz35XzXvesFK9sEXK2MXj5JiDLI8hAsC7MxA8BmJtXf7Pd2vTsWoYXijtJJ4EA91P1j8g1Rir57Nt3vRMEpYWkmtK/iAR3F9y208SaUq5ehiwzOATVJF0smOQUrpSlc2uhSqy333m9IfhRn6JDqR9dx1/COnx8K7G/W9OQHDxHvHSRh9UH6o8z18B7dK+rc2fSW/K/wAPtcvtjaF/wRnv+vtdPdraPAxUT3sM2Vvwv3T8L391WXt7COXgmjTiGB2YxgqCyujRkpmIXOLgi5FxmF9aqGrl2XiTPhEZWys8Y71gbPlsTY6GzdDRtJu65sg7teq92HJvNfEewjXkuCuAeLDiaf6NIsRPj3iUB5ApaR1TMGyiwclrX8AedS4Gojj8BhbMuM2g73BUq+ISJdRb1IsgPsN6727subCwniLJaNVMiG6syDKxBPS4NZcuI3vjBdBHgbfOK6NKUpdXrX2hM6RO0UfEcC6x5guY+GY6CoZI74j/AIjDiiv/AIMcN4R+JoWeST3kD7tSPezEtHhmIcxgvEjyLoUieVFkcHoQhOvTn0rjba2Jh8HDx8N9HMCnDZXYmV2YARtdjxQ17a3536U1DYDtJw1w8ktNcnsGvFdneRhDgZQoCgR8NQNAAQEAA6AXqoatbftrYGTzKD/3FP8ACqprX2WPxE9vwuZ26787W8m/JX3BO0bBkJVlNwRzBFWzutvCMZFc2Ei6Ovn0YeR/qKqOtzZG1Xw0okjOo0I6Mp5qfKmKumE7MMxkk9n1xpZMf1Of2rqpWjsfbEeKiEkZ8ivVW6g1vVzDmlpsc13LHte0OabgpVS9rG5+RvTIh3WIEwHRzoH9jcj528atqseIw6yIyOAysCrKeRBFiDVsExhfvBVzwiVm6V+X6VJt+dzW2fNpdoHJMb+HXI33h8xr42jNdMx4e0ObkubewscWuSlKVNRSlKUISlK+4YWdgqgszEKFGpJJsAPO9CFI+z/dr07FqGF4o7SSeBAOifrHT2ZvCr+qP7kbrjZ+GCGxkbvysOrkch91RoPeetSCubrJ+mkwyGS6Gkh6JmOZzSozvhvWMKvDjIMzD/AD9Y+fgPf7fd6971woMcdmmI9oS/VvPwHx86xmmZ2LMSzMbknUknqaZoqLf/JJl7/0svae0xEDFEetxPL+/ZfLuSSSbk6knmSeprylK6BcilWl2fz5sEo+wzr88381VbVj9mjf2aQeEp+aJ/Ss7aQvD4hbOxHWqbcwVjxaRpiImwmCc8B5OKUgWJSpRoyEL5RI2fKdCbhTrXe3Zw7pB9IhQtLNKEJBKrLM8iq2UkXs3Q6cqje2pFTGBcI+I4h4jTJhjntIchQyLLeFL9+97c6k275xPC/teTiZjbJzyaWz27ufnfLpyrGl/QfOfFdVH+50OC6dKUpRNLQ25iTHCxUxgkog4gZkvI6pZgmpvmt79dKj+zt05YZBIkez0a/rLh5LgHnlvJZdPAV2t6MA8+Fljj9cgFbEKcysrCxPI6c65W1NmYTDgcebEuzaJH6TiHdz4IiPdj7BbxpmI2bYHE9l0vILuuRl2rZ38W+Bk8ih/wA61VVW7vVHxMDNoR3M9jzGUh9fPSqirY2WfxEdvwFy+3R+dp/+fkpSlK1FhLf2NtqTCSZ4z5Mp9Vh4H+vSrT2FvDFi0uhsw9ZD6y/1HnVO1lwuKeJg8bFWHIg2NJVVG2cXyPNadDtF9Kd04t5fSvGlQrYPaGrWTEjK3LiAd0/iHNT7NPZUyhmV1DKQynkQQQfYRXOzQPhNnhdjT1UVQ28Zv7ha21tkx4qJoplzIw1HUHoQehHQ1RO+G5kuzpO9d4mPclA0P3W+y/l16eX6CrDjMGkyNHIodGFirC4Iq2mqnQHmOS8qKZsw7V+YaVZO9PZE6EyYI5158Fj3x+Fjow8jY+2q8xeDeFikiMjDmrAqfga34pmSi7SsKWF8Rs4LDSvaz4HASTuEiRpHP1VBJ+XIeZq0m2JVQF8lr1b3ZjuIYQMViFtIR9Eh5opHrt4ORyHQeZ0+tx+y4YcrNi7PKNViGqIfFjyZh8B56WlW2N7sPhrgtncfUTU38+i++smpqTL+KHHmtSCFsA6Wc2712Sbc6hO8+/oW8eFNzyMvQfg8T58vC9Rzb2902LupOSP7Cnn+I/W/Z5Vw6tptnBvWl8lmV22S+7IMBz4+HL3XruSSSSSdSTqST1NeUpWuudSlKUISrH7NF/s8h/vT8kT+tVxVodnsGXBg/ad2+YX+Ws7aRtB4hbOxW3qb8gVvYjE4tHYR4aFkuSD6QUY+bDgkA+81j3ZxUsjYozDKwnC5M/EVAIIDZTYaG99ANSa4k2Nkdnlw77QaLMx4iLhnj5m/CSReI6DkLA3tpepJu8AYQ4lE4kPE4uRULAgAXCAC4AA1F9LdKxHt3W5D1v8AS6xrt53H0XTpSlLJhfMqkqQDYkEA6aHx10qC4jd2XBsk7T4VmSTiNPOXikfuOhRpCzgLZzooAFhpU8qBbf8ARUxJhjjPGb6WWZY3mmVWJOSHRirtr3tFQedhTNOTcgeyXnAsCfdSrZ+MXG4bNdCJFdDkfOt+8hAawuPcKp6SMqSp5gkH2jQ1cGwJPo8i4d8PGgCoHyAka37qsxH62pvVdb67P4OMk8JPpR+tz/zBq0dmvDZHM54hYe24i6JknLA+P/FwqUpW2uWSlKUIStvZ215cObxSMniB6p9oOhrUpXjmhwsQpNc5hu02Km2zu0thpPEG+8hsf8J0PxFSHCb84ST84UPg6kfMXHzqqK9VSTYC5PQc6Qk2dC7EYdy1YdsVLMCd7vH0rqh2tC/qSxt7HU/xr6xWDinW0iJIvgyqw+dVlsvcbEz2JXhL4vofcvP42qbbD3LgwxDW4kg+u3IH7q8h8z51kzwQxfrJc9g/tdDS1VTP+0VhzJ+LL6bcPAk39Fi/w2HwGldbBbOigXLFGka+CKFHyFZZp1RSzsFUcySAB7Saim1u0SKO4hBlb7Xqp/U+4e+qGMmnwbcpuWaCmG88ge/2pBtLZC4gWdpAOVldlB9oHP31wJ92NnQf70qPJpSD8AQah20t7sTPfNIVX7Kd0fLU+8muPWtDQytFi+3YFztTtWB7rtiDu1yneKj2QQRmyn7ScUkfIg/OoTio1V2CNnUEhWsRcdDY6isVK0IYej/yJ7ysioqemt1Gt7hZKUpV6VSlKUISrg2PEuGwUfEOVUizOT0uMzH5mqt2Fs/j4iOPozC/4R3m+QNWxtzGywxFoIDO9wMgYLprdtedvAam9Y2033LYx369V0uw47B8p7vk/C4GwdsSxwLDDCuKWJRGk0M8ORlUWUyBmzRtYC9g2t7V39gbObDwJG5BfvOxX1c8jtIwW/1QWIHkBUNXAw42ZfSpRBMSMsaYc4WUnwEsoLv+oRVggWrMnsMBxxOevJdBDjieHdrzXtKUpZMJS1KUISol2i7K4kCyqNYjr+BrA/A2PxrNhBLtBOLJKYcOS2WKI5ZGRWK3ll5rexuqZbciTXZwmMhxUbiNllTWJiDmU6C4v9bQ8wTTMZMDw8cM0pPG2pidGeIw+1S9K39ubJbCzvEeQN1Pih5H/vqDWhXVtcHAOGRXz97Cxxa7MJSlK9UUpSlCFIt3MJgXt6RI6v8AZayxn9Ya/EirB2Zh8LEPoOEB9pSpJ9rXufjVOV5akJ6MzH9z3cFrUm0hTi3Rgnnx+Vc2L3iw8XrzIPIMGPwW5qM7V7SVFxh0LH7b6D3KNT7yKgFKhHs2JuLsVbNtqd4syzfdbm0tsS4hryuW8B9UewDQVp0pWi1oaLALGc9zzvONylKUr1RSlKUISlKUISlKz4HBtNIsaC7Oco/qfIc/dQSALlegFxsFM+zbZXrzsP7tPkWP7B8anlc5IRg8LZEZxFGSFUXZyATYAfWY/trh7tbZzcNElWTKj4nFyG9leQtaMZrFLNmNiNFiGmtctO4zvdJw1rvK72kiFLE2Ljx79egUsIr2tPZOP9IhSXKUD3ZQTrkJORj4Fls1ul7VuUoRY2KeBuLhKUpXi9SlKUIUfxm7WGMoDpKwldnMQaQ4fOAXLyIDwxfzFiT4ms+O3hiwzCMRyMFjErcJMyxxElQzWI07raKCbKdK6O0cLxYZIwxUujJmHNcylcw8xe9RnZ2CmaaIcFsPw8M+FlcZOGR3OFwdTmsQzC6iwYg6mmG2eOscu1UOu09UZ9i2t7tgjGQB4rF1GZCPrqdcoPW41Hn7aq0iruwGCWCKOJL5Y0WNb6myKFF/OwqGb87p+tiIR5yKPm4/j8fGtCgqg09E44cFh7XoC8dOwY8R8qCUpSt1cqlKUoQlKUoQlKUoQlKUoQlKUoQlKUoQlKUoQlWNuDu5wk48g77juA/VQ9fa37Paa4u5e6fHYTSj6JT3QfrsP5R8+XjUv3n2sYVjRW4ZmcRccjuRA6lmPIMfVUHQsRfQVj11TvHoWeP19rpNk0O7/wCzKO77+vNY8dmxGMMBleJI4UmAjbI8jO7qTmGuRMg0FtXF+lYNo7JhxWLeKWIA8FZFljZldkLFHjlK2zKbAWNwQT4VyDAzlzknxWHiktFiVk/tMbWyymIqA0sYYWOvQ2DACpdsrYyYfMVLu72zySMXdst8oJPIC5sBYanxNZrj0YwPDWiugb18xrXJbwFq9pSlEylKUoQlKUoQlYZMKGdXu10zAAMQpzWBzKDZuWl+WtZqUIXG2vth8/o+GAadhck6pCh/OSfypzY+VzX1sXGSB3w85DyRKjiQAASRyFwrFR6r3RgQNNARzsPMXsZ1labCusbvYSK6F45LCysQrKQ4GmYHUaEGwtGMVmDSqHllXOvp2LjFmGUHLDCqm6olwWyXZQx5kmzTGtc2w/u+suaXc5zTc/1rmvre3ci15sMunNoh08Sg8Pu/DwqDVa+C2v6Og9JnjaFighxJYDiB7kK4GmYAXzjQjXTWsG8e5UeKu8do5Trf6rfiA6/eHzrRpq4x9SXLgVhV2yhJeSDPi361bkqvpW3tLZMuGbLKhU9D0Pmp5GtStkODhcLmXNcw7rhYpSlK9UUpSlCEpSlCEpSlCEpSs+DwLzMEjUux6AfM+A8zQSALlegFxsFgqWbp7lmciWcFYuYXkX/ovn16eNdrdzcFYrSYizvzCc0X2/aPy9tdbbm3+E3AhytinjaSKN7hXyn1c3LNYMQL/V6c6x6mu3vxw+evddHQ7J3bS1HgPv6Wbau0hAvCh4ZnMbNDAWC5sgGg8h4acunMcLYWMR1cKM8dmfGz4hcpaTJrEVbRSotcaqigAXvccvbW24sVHBNMrQPG+XPfQBiEcxvbuyxuEco4Vvo2FiDrIcLu1xmEmKS0qkLJka0WJEdjHJIg52OoU6ggjUWrP3QxnWz15/B9N7eL3dXX19eu1uxgljjvE7+juA0UUikGMa6KW72Q6EK3L2Gw7VKUo528bplo3RZKUpUVJKUpQhKUpQhKUpQhK5k2xbTCaFuG5IEotdJUH21uO+BycajkbjSunSvQ4jJeEA5qJybNxMkxxHCjKx54IsK9h9Ee60gYXVZHtoCCMlhcXNMNtIbMwxEw75MsseGjOcxxDvZATYBEAuWNlF7DoDLDUN3g3QIhdo5JnnlyxSve/EjkkVWDLbKqKrMRkC5QPbTLHh53X5Ya1il3sLOs3PWuSkzLHiIlEiArIA2RwL6jNa32gPCortbs3Vrth3yH7D3K+5uY99692qfScS7tAZ8NhQ0FkYBxMcrySIuhYoAqXVgwIawPTLhNq4iHAtiQVaJS80azsTI2FygoC6E98m9swY2Kg63qyIyRWLHWvw4YqieKGowlbe3HioZtHdrEQXzxNYfWXvL8V5e+1cyrch3kC5FxMb4d5HWJFYq4d3BICtGT4WJYLYkeNbeM2Nh5T9JFGxOtyBm056jWnm7Sc3CRvlr5WRJsNrsYn+B18KmKVaU/Z/hG5Kyfhc/zXrUbs0g6SSj3of5aYG0oTz8kk7YlSMrHxVcUqx17NIOskvxT/wCtbMHZ7hV5h2/E5/ltQdpQDn5IbsWpOdh4qr63tn7Cnn/3UTMPtWsv+I2FWtg938NF6kMYI62zMPe1zWODeWKRwkIklu2UukbGNdbEmQgJYeRJ8qoftMn+Nvnr5TkewwP5X+A/v6UZ2V2bcjiH/UT+LH+A99SlhBgISVUIgsLKCWZmIVVFtXckgD21g3ixLhsPEjmITymNpFtmCiOSTKpOgZigW/TW2tq5+19k8NVjjmkeUyJiII5mLjPhyHZc5GYKy6d4mxOlZ75XzEdI7A8FsQ00VMD0TcefFfO2ttzunDjSXCzt3oS/CZZSnfMN1LKjsoOjW5dda5GMx3phwhlBR3ZoknRTlzMMyuvWOaOaJA0bHS7gFheu7isRJjTFGMPLFkmimd5QqhOCwfKhBOdmtluuliTfoe7hNnpE0jIMpkbiPqbF7BSQOQJsL25nU1HfEYyx1r/qu3C854a1/wAXO2VsY6yzKFklULPEpDQvIhsJbEesQPgQDcqK7VKUs5xccUw1obklKUqKklKUoQlKUoQlKUoQlKUoQlKUoQlKUoQtbG4ASxSRXKCRWUslgwzggkac9edaO1djGSOCFAohSSMyD+6hGZUA63dYx7L116VIPIyUS0FQzfK/GEjAiPCRxTZyDbO+KhJIPUrHA17fb860MTKz4ibFyAqYsFLMin82suZYVI6OVjkdut5APq1YJF+dauL2TFKsiugIlUJJbQsovYErY6XPXrV7JwAARrj8ql8JJuCo5u3snh8JWgxUTKq3f0nNCzKovmVZjzPQpXMwW8mITAScSQmVofSYJbC5R2CldRYsjMP1XSpfg9hLC+ZZZyLEZHmeRdev0hJuPbWnjNzoZMNDhyXAgyZHBGeyaEHSxDDQi37BUxKwnrcx896iYnAdXtWptjByjFQKMViAk7ygqDGAuWNpFCWjuBpbUk1vb0SvBgJTGzZkjtn5uFFgz3+0FzNfxFdDF7NWSSGQkgwszra1iXjaMg+VmJ9wraZbix1B0qnpP17PtW7n7dv0oltvY8GFgSfCoqSo8WR09aUSSIhR25yh1Y8yddelfWxdmv6RiIjPKiQzcVIkyKpSf6bVspcjOZFsCB3a62E3Ww0Th0iAKklAWdlQnrGrEqn6oFdapGbCwx7To9vmoiLG5w7tDs8lqbU2WmJjMcl7XDBlOVldTdXQjkwOoNa2A2EI5OLJLJPIFKK0mTuKSCQqxqqgmwubXNhrXUpVIeQLK0tBN0pSlRUkpSlCEpSlCEpSlCEpSlCEpSlCEpSlCEpSlCEpSlCEpSlCEpSlCEpSlCEpSlCEpSlCEpSlCEpSlCEpSlCEpSlCEpSlCEpSlCF//9k="/>
          <p:cNvSpPr>
            <a:spLocks noChangeAspect="1" noChangeArrowheads="1"/>
          </p:cNvSpPr>
          <p:nvPr/>
        </p:nvSpPr>
        <p:spPr bwMode="auto">
          <a:xfrm>
            <a:off x="33102" y="-28443"/>
            <a:ext cx="61473" cy="60193"/>
          </a:xfrm>
          <a:prstGeom prst="rect">
            <a:avLst/>
          </a:prstGeom>
          <a:noFill/>
          <a:ln w="9525">
            <a:noFill/>
            <a:miter lim="800000"/>
            <a:headEnd/>
            <a:tailEnd/>
          </a:ln>
        </p:spPr>
        <p:txBody>
          <a:bodyPr lIns="19272" tIns="9636" rIns="19272" bIns="9636"/>
          <a:lstStyle/>
          <a:p>
            <a:endParaRPr lang="en-US"/>
          </a:p>
        </p:txBody>
      </p:sp>
      <p:sp>
        <p:nvSpPr>
          <p:cNvPr id="16" name="AutoShape 321" descr="data:image/jpeg;base64,/9j/4AAQSkZJRgABAQAAAQABAAD/2wCEAAkGBhQQERUUEhQWFRUVFxcSGBUYFxgYFxkVFBYVFRkXFx0XHiYeGRkkGxYYHzAgIycpLCwsGB8xNTAqNSYsOCoBCQoKDgwOGg8PGjIkHyIsLDAuMC4qKTUsKi8sLC8sLzIvNCosLCosLDAsLCosLTQvLCwsLCwsLCwsLCwsLC4sL//AABEIAOEA4QMBIgACEQEDEQH/xAAcAAEAAgMBAQEAAAAAAAAAAAAABgcDBAUBAgj/xABKEAACAQIDBQQGBQkFBgcAAAABAgMAEQQSIQUGEzFBByJRYRQycYGRoSNCUmJyNENzgrGzwcLRJGOSorIVMzU2w/BTdIOjtNLh/8QAGwEAAgMBAQEAAAAAAAAAAAAAAAQCAwUGAQf/xAA0EQABAwIDBAoCAgMAAwAAAAABAAIDBBEhMfAFEkFREyJhcYGRobHB0SMyM+FCcvEUJGL/2gAMAwEAAhEDEQA/ALxpSlCEpSlCEpSlCEpSlCEpXzI+UEm+gvoCTp4AamuDNvC8skUeFWMiaH0hJZCwXKCoICKLswzqSCV51JrC7JRc4NzUgpeuVsbaju8sM6qs0WUkpfI8cl8jrm1GqsCDexXmaiu0ce0ePnxEaTOYXSF8qExnDCJXlBbQZ1Z84Aubrbk1WMhLiR2KDpQ0AqTTb4YRWK8dGYXBVLyNcaEWjBNxW5hdsRSyyRI15IghdbEECQZl5jXTw5da5eOnBxeBkQgpIs8YI5ESRLMCPI8K9cbaLyYfFYrExIzMsoiKhScyzYSDJ7QJkjF+gZqmImuwGdvW9uSgZHN7r/F1J4t5MOyTScQBIHaKRjcAOtrgX9bmALXvfSvrZ+34Z2KIxzgZsjo8bZeWYLIqkr5jSofHsz0W+ZWaLD4vDySHKTdRgo04tvrASkObXtYnpXU2ntuGaeCSBhKMMJsRLJH3wsXBdclxoWZipC3v3L9KkYW/437/AAXgld/lZSaPGxs5RXQuvNAwLD2i9xWeoLhdmrB6KkipJG0ytBi4rLNna8oEoIOYOAysynUE3A6a67ddkmnjmxImeSQwQ8J3gkRWyRIt0K2YLclWUjMT0qP/AI9/1OteS96e2YVhUrm7M2sZpZ0ygLCyR5gb3kKB3X2LmUX8b+FbGB2lHMivGwKvmynUZspKkgHUi45+w9aoLSM1cHArapSlRUkpSlCEpSlCEpSlCEpSlCEpSlCEpSlCEpStPaG0liSQ3DOkbTcMEZyqg8hzsSLX8a9AJwC8JtmtyuHt3b0mHmiVIuKjJJI4U/SWjMYPDXk5Ae+XmQDbXnj2aJFiXFzYmRwYjM8aqnCsUz2jAXPoORzXPWvdtbKGNOFcAtHnLPZil4ZIX52IJBbh3Xr10vVzWhrutiMdcFU5xc3q54Lj5S2N42ExFhi4+JGSS8LyQizxOnS6WYEWZSj+yseAwGKDELh8j4bEcWJWcCNosSrCaJJANVDEuNLgZRa4qUYbdvDxOXSNV1Vwo0QOqlA6p6qvlYgkC5FcveDtFwmDupfiSD83HZiD4MfVX3m/lVoeXndYL4ay7MFUWBo3nm2vvFdLZWzZBLJPOUMkipGFS+RI4y7AAtqxJdiWIHTQWrbw+EjgDle6HdpXJJ1ZuZJJ05Dy0qoNs9r2KluIQsC+I77/ABYW+C1D8ftWbEG80ryH77FvgDoPdTLaCR+LzZLuro24NF1fk29uAw4CnEQKF0Coym3kAl7VoSdqOzx+eJ9kcv8AFaoelMDZsfElLnaL+ACvdO1PZ5/PMPbFJ/Ba3MLv7gH0XExj8V0/1gV+fKV6dmx8CfT6QNoycQF+itn7GwRJkgSG5BGeLLpmBBKldFJudRaulg8GsMSxRiyxoEUE9FFhc+7nX5mhmZDmQlSOqkg/Ea1Jtk9pWOw9vpeKo+rKM/8Am0f51RJs+T/F1+9XR17OLbdysjH7qcHCAorHGPZTPEXVjLPJ33cpbNGpdjZ9LDpWnHghM5kGHM+Ew49DhEclpU4NhJNGBa5LLlurBrR6A5qbB7X8PLZcQpgb7Xrx/EC6+8W86lEWx4JHXEQNlLEMXhYBZQDykAusgPK5Fx0IpdzpI8JBrwTDRHJjGVpjar4dlgjWXFlV40hZkEkcbGyLqAHc2aysQxCnU6X7Wz9oJOgeM3U3GoIIKkhlYHVWBBBB5WqL7V2CcNA0yO5xsj2EyXGeSVwiIym68FRlFmvYLca1gw2PEEgWIyvFHJIiqpBkxmMfMZSToOHHdrnRc34BVZja8XbrXD1VgeWmzta4+inFK5WzttM8nCmhaCXKZFUsrq6AgEoyGxIJFwbEZhzFdWlS0twKYBBySlKV4vUpSlCEpSlCEpSlCEpSscrGxCkB7Ei+vkCRe5F7UIWhtfeGLCtGsuf6UkLljd9VFyDkB1t08j4VEMRtNHlVVxMbOGLYbEEjMjvqcLil0bI3IEgX0+sov9pt2adBBioVxDHNnWA5J4XgNmcqxyizWKuHGa4sKkex8BxoUOLjSVlN0eSMCQqLFWkV1+jk6EDS4vpewdDRELnPvCULjKcFobM3caSEJxJoIHzB8IQhKakPGklswiJva3Q6EXro7f3nw+zoxxWANrJEvrsBpZR0HmbCuDv12jpg7wwWefkTzWP8Xi33fj4GmsbjnndpJXLuxuWY3J//ADy5CmIKV0/WkwHvrnml5qpsPVZiVJd5+0jE426qeDEdMiHUj77cz7BYeVROlK2GRtjFmiyyXyOebuN0pSlTUEpSlCEpSlCEpSlCErq7B3nxGBfNBIQCbsh1RvxL/EWPnXKpUXNDhYhetcWm4V67odo0OOtG9op+WQnuuf7s9fwnX210MbsswSwS4eEOkUckJhTKpCyGNs8eYhbgpYgkXDHXTX89g25VaO4Xaebrh8a33UnPyWU/z/HxrJnozH14suS1YKsSdWTPmrBwUfGKzSwmKROIiKzhiEcrcnIStzkXS5tbnX0u3oDNwBKhlsTkBuRl1INuRtrY6187W2KuKADyShLEFEcoGzdWK9428L28QaiOwMQuGJcgSMC+EwkUSBHkSNzxJco7qlmADSGy2jB0vas9rA8E+ifc4sIHqp/SuTsbasjs0OIRY5lAkshLI0bE2ZSbEkHut5i/JhXWqlzS02KuBBFwlKUqK9SlKUISlKUISoRhtoSHEOhUx46Zyt3F0iwkZuDEfVkFvDUuxzABdOpvLkafDx4g2w78S4JIR5xk4cch8CDIQp0JUc7CvnbOBSSfD4YqpiMchCDuvFwguSaN17yWvk/WHnTMYDRjxHt793ql5CScOHzrNZtjqsmLxE8WkbBYXNhaWWEkZ0POy3aMnkSunq68DtH3/wDRQcPhz9Ow7zD80p8PvkcvAa+FTVMGI4uHDaMKmRNLhbCy6dbeHWqK3x3MxOCcySnio7E8cX1Zjfv31Vj56HoTTFKyOWXrnLIc9awVFU58cfVGeZ5KNMxJJJuTqSeZJ6mvKUrfWElKVbHZXsDDT4J3mgjkYTOuZ0DHKEjNrnpqfjVE8whbvEK6GIyu3Qqoryrr2KuyNoM8UOHjJVcx+h4Zy3tcMACNSOoOtQFN0E/2x6FmPD4h1+twwnFtfxt3b++q2VQcSHAggXx5Kx9KWgFpBubKJ15V17a/2Rs90hmw8YZlDD6HP3blbliCTqD4nSo92q7nwYaOOeBBHmfhMi6KbqzBgOQPdI053qMdYHuALSL5KUlIWNJDgbZqtaVb27G7GCwuzVxeKjWQsgmdmXPYORlVV5DmB7b9OW9g9g7M2rhnOHhVLEpnWPhur2BB8x3hpyNRdXNBPVNgbXUhROIGIuReypOvamPZpuvHjMU4nGZIVzFLkBmLZRe2uUWJt10qdK+yDi/Q/R4uLmKW4Ay5gua2a3hU5aoMcWhpNsTZQipS9ocSBdUnSpd2l7tx4LFKIRlSROIEvfKQxUgX6aA+81EaZjeJGhw4peRhjcWnglKVtbN2ZLiZBHChd25AftJ5AeZ0qRIAuVAAk2CsXsy3/IK4TEtobLDITyPSNj4fZPu8KnGO2ZJFiDicMiSM6COWN2yEhfVZHytlIuQV5HQ6Eaw7YvYwuUHFTMW+xFYAfrMCT7gKsnDYfIipdmygLmY3Y2Frsep8656pfFv70XHPkt+mZJubsnDLmoJNvBKkryoqYjEtbDIsZPo8VyW4XENjNKT3mygWCa5Qt6n0ZNhmABsLgG4v1seoqH7ZwMmHnVomAuvCw0EMGZ0WwMmUswijuSLuw5AD25N2ca6Tsk2IfESvYNGgDxYcKGP0kiqqhzyIAHTu6XqMjQ9u8351h7qcbi11nfCl1KUpNNJSlKEJWptfGmDDyygZjHG8gXxKKWt8q268IvXozxXhyUUxG7jyYcyHFvI7JnIkyvhX0zZTERlEZ6WsQLG5NdLdbZ8CwRywwrEZo45CBz7yhgpJ1sL8uVYDudBfIJJlia5OGWUiIjqAvMJrqqkLra1SBVAFhoBoBVz5LtsD8KljLG5C9rHicMsiFHUMrDKVIuCD0IrJSqFeqO3/ANwWwLcWG7Ydj7TGT9VvFfBvcdecMr9P4rCrKjI6hlYFWU6gg8waoffrc1tnzd27QSEmN/DqUb7w+Y18bb1FV9J1H5+6xKyl6Prsy9lGKubse/4fJ+mf93FVM1c3Y9/w+T9M/wC7iqe0P4fEKug/l8FG+xf8rm/Q/wDUStuP/mY/iP8A8WtTsX/K5v0P/USsmIxiQ7yF5CFXiBbnkC+HCC/gLsKqkF5pP9FdHhDH/ssXbL+XQ/oF/eSVJu2T8hj/AE6fu5azb8dnz7RxEcqyqgVBGQVJOjs1xY/e+VaXbNjEGGhiuM5lEgXrlVHUn2XYCqI3teYWtzF7q6RjmiVxyNrLsbO2SMXsaGFnyB8PEC+htYK19fZW3uVuyuAgaNJeKGkMmawGuVVtoT9nx61wtpf8ur/5aH9sdfPYx+Ry/pz+7iql7XdE83w3slc1zekaLY7ua4/Y3+U4r8K/62qSpuHGNp+l+kd7OZODlW9ylrXzXtrflUa7G/ynFfhX/W1acH/Mn/rt+6NMytcZpN026vngl4nNETLi/W+Vl7afymD9Ef8AWarqrF7afymD9Ef9Zquqeo/4WpGr/mctrZmzZMTKkUS5nc2A/aT4AC5J8BV+7pbpRbPhyJ3pGsZJLas38FHQfxvXB7LN0fRoPSJB9LMLi/NIjqB5FtGP6o6Gp3WXXVJe7cbkPVadHTbjd92Z9EpSsOMxawo0jmyqLk/99elZwBJsE+SALlYNsYDjwshubi+USNHmI1CMyahTyPkah2P2RIeHhmmWFbcR48P9DDDh1PeZ2PfdmIyi+UXzNl7tdfdLes4uSZXAFjnQeEei2PiQbG/3jWlt7YYXEmTho5maOz4qb6BZPUREhXWR9LgH7WhGtOta6J5jf3pLpGTsEkeIyUq2dtGOdM8Lh0uVzC9iV52J9YeYuK2qjewtqgStFJiHlcsYweDwoA8WbNHCbWLDW4LMe75GpJSj27ptr4TbHbwulKUqCmlRrbO0BFIWTaEMR5GGbhNHcC2lisinx7x9lSKaUIpZtAoLE+QFzyqvdoxYRsxweIw3fdZJMO7ohcrIsjCNn70bNlIIN11Oi86Ygbc4+yomdYYe6kG7MzYqV8S7QtlRcOhhdnTQmSRgWUEEkxi2vqDU1I0kBvYg2NjY8iOh86wQ40NCJSCgKcQq1rgWvY2JHwJFU9h9sSxymVHKuzFjbkbm5BHIjXrTENMakuIwskauubR7gcL717q6qVHt197VxYytZZQNV6MPFf6dKkNJyRujduuGK0IZmTMD2G4KVo7a2NHi4XhlF1Ye9T0ZfAg61vUqAJBuFYQCLFfm3eHYMmCnaGXmNVboyHkw8j8iCOlYMLtaaJcsc0iKTfKjsoubC9lNr6D4VeW/26Ix+H7oHGju0Z8fFD5Nb3Gx8aoR0KkggggkEHQgjQg+ddJTTidmOYzXPVMJgfhkcllwmOkhJMUjxkixKMykjnYlSNK+MRiGkYs7M7HmzEsTpbUnU6VjpTVhe6VubWW/Ft/EqAq4iZQNABK4AHkAdK1cRiWkYs7M7HmzEsT7zrWKlAaBkF6XE5lbbbWmMfDM0hjsFyZ2yWHIZb2tpyphNrTQgiKaSME3IR2UE6C9lI10HwrUpXm6OSN481sYXaMsRJikdCeZR2Un25TrXgx0nE4nEfiXvxMxz35XzXvesFK9sEXK2MXj5JiDLI8hAsC7MxA8BmJtXf7Pd2vTsWoYXijtJJ4EA91P1j8g1Rir57Nt3vRMEpYWkmtK/iAR3F9y208SaUq5ehiwzOATVJF0smOQUrpSlc2uhSqy333m9IfhRn6JDqR9dx1/COnx8K7G/W9OQHDxHvHSRh9UH6o8z18B7dK+rc2fSW/K/wAPtcvtjaF/wRnv+vtdPdraPAxUT3sM2Vvwv3T8L391WXt7COXgmjTiGB2YxgqCyujRkpmIXOLgi5FxmF9aqGrl2XiTPhEZWys8Y71gbPlsTY6GzdDRtJu65sg7teq92HJvNfEewjXkuCuAeLDiaf6NIsRPj3iUB5ApaR1TMGyiwclrX8AedS4Gojj8BhbMuM2g73BUq+ISJdRb1IsgPsN6727subCwniLJaNVMiG6syDKxBPS4NZcuI3vjBdBHgbfOK6NKUpdXrX2hM6RO0UfEcC6x5guY+GY6CoZI74j/AIjDiiv/AIMcN4R+JoWeST3kD7tSPezEtHhmIcxgvEjyLoUieVFkcHoQhOvTn0rjba2Jh8HDx8N9HMCnDZXYmV2YARtdjxQ17a3536U1DYDtJw1w8ktNcnsGvFdneRhDgZQoCgR8NQNAAQEAA6AXqoatbftrYGTzKD/3FP8ACqprX2WPxE9vwuZ26787W8m/JX3BO0bBkJVlNwRzBFWzutvCMZFc2Ei6Ovn0YeR/qKqOtzZG1Xw0okjOo0I6Mp5qfKmKumE7MMxkk9n1xpZMf1Of2rqpWjsfbEeKiEkZ8ivVW6g1vVzDmlpsc13LHte0OabgpVS9rG5+RvTIh3WIEwHRzoH9jcj528atqseIw6yIyOAysCrKeRBFiDVsExhfvBVzwiVm6V+X6VJt+dzW2fNpdoHJMb+HXI33h8xr42jNdMx4e0ObkubewscWuSlKVNRSlKUISlK+4YWdgqgszEKFGpJJsAPO9CFI+z/dr07FqGF4o7SSeBAOifrHT2ZvCr+qP7kbrjZ+GCGxkbvysOrkch91RoPeetSCubrJ+mkwyGS6Gkh6JmOZzSozvhvWMKvDjIMzD/AD9Y+fgPf7fd6971woMcdmmI9oS/VvPwHx86xmmZ2LMSzMbknUknqaZoqLf/JJl7/0svae0xEDFEetxPL+/ZfLuSSSbk6knmSeprylK6BcilWl2fz5sEo+wzr88381VbVj9mjf2aQeEp+aJ/Ss7aQvD4hbOxHWqbcwVjxaRpiImwmCc8B5OKUgWJSpRoyEL5RI2fKdCbhTrXe3Zw7pB9IhQtLNKEJBKrLM8iq2UkXs3Q6cqje2pFTGBcI+I4h4jTJhjntIchQyLLeFL9+97c6k275xPC/teTiZjbJzyaWz27ufnfLpyrGl/QfOfFdVH+50OC6dKUpRNLQ25iTHCxUxgkog4gZkvI6pZgmpvmt79dKj+zt05YZBIkez0a/rLh5LgHnlvJZdPAV2t6MA8+Fljj9cgFbEKcysrCxPI6c65W1NmYTDgcebEuzaJH6TiHdz4IiPdj7BbxpmI2bYHE9l0vILuuRl2rZ38W+Bk8ih/wA61VVW7vVHxMDNoR3M9jzGUh9fPSqirY2WfxEdvwFy+3R+dp/+fkpSlK1FhLf2NtqTCSZ4z5Mp9Vh4H+vSrT2FvDFi0uhsw9ZD6y/1HnVO1lwuKeJg8bFWHIg2NJVVG2cXyPNadDtF9Kd04t5fSvGlQrYPaGrWTEjK3LiAd0/iHNT7NPZUyhmV1DKQynkQQQfYRXOzQPhNnhdjT1UVQ28Zv7ha21tkx4qJoplzIw1HUHoQehHQ1RO+G5kuzpO9d4mPclA0P3W+y/l16eX6CrDjMGkyNHIodGFirC4Iq2mqnQHmOS8qKZsw7V+YaVZO9PZE6EyYI5158Fj3x+Fjow8jY+2q8xeDeFikiMjDmrAqfga34pmSi7SsKWF8Rs4LDSvaz4HASTuEiRpHP1VBJ+XIeZq0m2JVQF8lr1b3ZjuIYQMViFtIR9Eh5opHrt4ORyHQeZ0+tx+y4YcrNi7PKNViGqIfFjyZh8B56WlW2N7sPhrgtncfUTU38+i++smpqTL+KHHmtSCFsA6Wc2712Sbc6hO8+/oW8eFNzyMvQfg8T58vC9Rzb2902LupOSP7Cnn+I/W/Z5Vw6tptnBvWl8lmV22S+7IMBz4+HL3XruSSSSSdSTqST1NeUpWuudSlKUISrH7NF/s8h/vT8kT+tVxVodnsGXBg/ad2+YX+Ws7aRtB4hbOxW3qb8gVvYjE4tHYR4aFkuSD6QUY+bDgkA+81j3ZxUsjYozDKwnC5M/EVAIIDZTYaG99ANSa4k2Nkdnlw77QaLMx4iLhnj5m/CSReI6DkLA3tpepJu8AYQ4lE4kPE4uRULAgAXCAC4AA1F9LdKxHt3W5D1v8AS6xrt53H0XTpSlLJhfMqkqQDYkEA6aHx10qC4jd2XBsk7T4VmSTiNPOXikfuOhRpCzgLZzooAFhpU8qBbf8ARUxJhjjPGb6WWZY3mmVWJOSHRirtr3tFQedhTNOTcgeyXnAsCfdSrZ+MXG4bNdCJFdDkfOt+8hAawuPcKp6SMqSp5gkH2jQ1cGwJPo8i4d8PGgCoHyAka37qsxH62pvVdb67P4OMk8JPpR+tz/zBq0dmvDZHM54hYe24i6JknLA+P/FwqUpW2uWSlKUIStvZ215cObxSMniB6p9oOhrUpXjmhwsQpNc5hu02Km2zu0thpPEG+8hsf8J0PxFSHCb84ST84UPg6kfMXHzqqK9VSTYC5PQc6Qk2dC7EYdy1YdsVLMCd7vH0rqh2tC/qSxt7HU/xr6xWDinW0iJIvgyqw+dVlsvcbEz2JXhL4vofcvP42qbbD3LgwxDW4kg+u3IH7q8h8z51kzwQxfrJc9g/tdDS1VTP+0VhzJ+LL6bcPAk39Fi/w2HwGldbBbOigXLFGka+CKFHyFZZp1RSzsFUcySAB7Saim1u0SKO4hBlb7Xqp/U+4e+qGMmnwbcpuWaCmG88ge/2pBtLZC4gWdpAOVldlB9oHP31wJ92NnQf70qPJpSD8AQah20t7sTPfNIVX7Kd0fLU+8muPWtDQytFi+3YFztTtWB7rtiDu1yneKj2QQRmyn7ScUkfIg/OoTio1V2CNnUEhWsRcdDY6isVK0IYej/yJ7ysioqemt1Gt7hZKUpV6VSlKUISrg2PEuGwUfEOVUizOT0uMzH5mqt2Fs/j4iOPozC/4R3m+QNWxtzGywxFoIDO9wMgYLprdtedvAam9Y2033LYx369V0uw47B8p7vk/C4GwdsSxwLDDCuKWJRGk0M8ORlUWUyBmzRtYC9g2t7V39gbObDwJG5BfvOxX1c8jtIwW/1QWIHkBUNXAw42ZfSpRBMSMsaYc4WUnwEsoLv+oRVggWrMnsMBxxOevJdBDjieHdrzXtKUpZMJS1KUISol2i7K4kCyqNYjr+BrA/A2PxrNhBLtBOLJKYcOS2WKI5ZGRWK3ll5rexuqZbciTXZwmMhxUbiNllTWJiDmU6C4v9bQ8wTTMZMDw8cM0pPG2pidGeIw+1S9K39ubJbCzvEeQN1Pih5H/vqDWhXVtcHAOGRXz97Cxxa7MJSlK9UUpSlCFIt3MJgXt6RI6v8AZayxn9Ya/EirB2Zh8LEPoOEB9pSpJ9rXufjVOV5akJ6MzH9z3cFrUm0hTi3Rgnnx+Vc2L3iw8XrzIPIMGPwW5qM7V7SVFxh0LH7b6D3KNT7yKgFKhHs2JuLsVbNtqd4syzfdbm0tsS4hryuW8B9UewDQVp0pWi1oaLALGc9zzvONylKUr1RSlKUISlKUISlKz4HBtNIsaC7Oco/qfIc/dQSALlegFxsFM+zbZXrzsP7tPkWP7B8anlc5IRg8LZEZxFGSFUXZyATYAfWY/trh7tbZzcNElWTKj4nFyG9leQtaMZrFLNmNiNFiGmtctO4zvdJw1rvK72kiFLE2Ljx79egUsIr2tPZOP9IhSXKUD3ZQTrkJORj4Fls1ul7VuUoRY2KeBuLhKUpXi9SlKUIUfxm7WGMoDpKwldnMQaQ4fOAXLyIDwxfzFiT4ms+O3hiwzCMRyMFjErcJMyxxElQzWI07raKCbKdK6O0cLxYZIwxUujJmHNcylcw8xe9RnZ2CmaaIcFsPw8M+FlcZOGR3OFwdTmsQzC6iwYg6mmG2eOscu1UOu09UZ9i2t7tgjGQB4rF1GZCPrqdcoPW41Hn7aq0iruwGCWCKOJL5Y0WNb6myKFF/OwqGb87p+tiIR5yKPm4/j8fGtCgqg09E44cFh7XoC8dOwY8R8qCUpSt1cqlKUoQlKUoQlKUoQlKUoQlKUoQlKUoQlKUoQlWNuDu5wk48g77juA/VQ9fa37Paa4u5e6fHYTSj6JT3QfrsP5R8+XjUv3n2sYVjRW4ZmcRccjuRA6lmPIMfVUHQsRfQVj11TvHoWeP19rpNk0O7/wCzKO77+vNY8dmxGMMBleJI4UmAjbI8jO7qTmGuRMg0FtXF+lYNo7JhxWLeKWIA8FZFljZldkLFHjlK2zKbAWNwQT4VyDAzlzknxWHiktFiVk/tMbWyymIqA0sYYWOvQ2DACpdsrYyYfMVLu72zySMXdst8oJPIC5sBYanxNZrj0YwPDWiugb18xrXJbwFq9pSlEylKUoQlKUoQlYZMKGdXu10zAAMQpzWBzKDZuWl+WtZqUIXG2vth8/o+GAadhck6pCh/OSfypzY+VzX1sXGSB3w85DyRKjiQAASRyFwrFR6r3RgQNNARzsPMXsZ1labCusbvYSK6F45LCysQrKQ4GmYHUaEGwtGMVmDSqHllXOvp2LjFmGUHLDCqm6olwWyXZQx5kmzTGtc2w/u+suaXc5zTc/1rmvre3ci15sMunNoh08Sg8Pu/DwqDVa+C2v6Og9JnjaFighxJYDiB7kK4GmYAXzjQjXTWsG8e5UeKu8do5Trf6rfiA6/eHzrRpq4x9SXLgVhV2yhJeSDPi361bkqvpW3tLZMuGbLKhU9D0Pmp5GtStkODhcLmXNcw7rhYpSlK9UUpSlCEpSlCEpSlCEpSs+DwLzMEjUux6AfM+A8zQSALlegFxsFgqWbp7lmciWcFYuYXkX/ovn16eNdrdzcFYrSYizvzCc0X2/aPy9tdbbm3+E3AhytinjaSKN7hXyn1c3LNYMQL/V6c6x6mu3vxw+evddHQ7J3bS1HgPv6Wbau0hAvCh4ZnMbNDAWC5sgGg8h4acunMcLYWMR1cKM8dmfGz4hcpaTJrEVbRSotcaqigAXvccvbW24sVHBNMrQPG+XPfQBiEcxvbuyxuEco4Vvo2FiDrIcLu1xmEmKS0qkLJka0WJEdjHJIg52OoU6ggjUWrP3QxnWz15/B9N7eL3dXX19eu1uxgljjvE7+juA0UUikGMa6KW72Q6EK3L2Gw7VKUo528bplo3RZKUpUVJKUpQhKUpQhKUpQhK5k2xbTCaFuG5IEotdJUH21uO+BycajkbjSunSvQ4jJeEA5qJybNxMkxxHCjKx54IsK9h9Ee60gYXVZHtoCCMlhcXNMNtIbMwxEw75MsseGjOcxxDvZATYBEAuWNlF7DoDLDUN3g3QIhdo5JnnlyxSve/EjkkVWDLbKqKrMRkC5QPbTLHh53X5Ya1il3sLOs3PWuSkzLHiIlEiArIA2RwL6jNa32gPCortbs3Vrth3yH7D3K+5uY99692qfScS7tAZ8NhQ0FkYBxMcrySIuhYoAqXVgwIawPTLhNq4iHAtiQVaJS80azsTI2FygoC6E98m9swY2Kg63qyIyRWLHWvw4YqieKGowlbe3HioZtHdrEQXzxNYfWXvL8V5e+1cyrch3kC5FxMb4d5HWJFYq4d3BICtGT4WJYLYkeNbeM2Nh5T9JFGxOtyBm056jWnm7Sc3CRvlr5WRJsNrsYn+B18KmKVaU/Z/hG5Kyfhc/zXrUbs0g6SSj3of5aYG0oTz8kk7YlSMrHxVcUqx17NIOskvxT/wCtbMHZ7hV5h2/E5/ltQdpQDn5IbsWpOdh4qr63tn7Cnn/3UTMPtWsv+I2FWtg938NF6kMYI62zMPe1zWODeWKRwkIklu2UukbGNdbEmQgJYeRJ8qoftMn+Nvnr5TkewwP5X+A/v6UZ2V2bcjiH/UT+LH+A99SlhBgISVUIgsLKCWZmIVVFtXckgD21g3ixLhsPEjmITymNpFtmCiOSTKpOgZigW/TW2tq5+19k8NVjjmkeUyJiII5mLjPhyHZc5GYKy6d4mxOlZ75XzEdI7A8FsQ00VMD0TcefFfO2ttzunDjSXCzt3oS/CZZSnfMN1LKjsoOjW5dda5GMx3phwhlBR3ZoknRTlzMMyuvWOaOaJA0bHS7gFheu7isRJjTFGMPLFkmimd5QqhOCwfKhBOdmtluuliTfoe7hNnpE0jIMpkbiPqbF7BSQOQJsL25nU1HfEYyx1r/qu3C854a1/wAXO2VsY6yzKFklULPEpDQvIhsJbEesQPgQDcqK7VKUs5xccUw1obklKUqKklKUoQlKUoQlKUoQlKUoQlKUoQlKUoQtbG4ASxSRXKCRWUslgwzggkac9edaO1djGSOCFAohSSMyD+6hGZUA63dYx7L116VIPIyUS0FQzfK/GEjAiPCRxTZyDbO+KhJIPUrHA17fb860MTKz4ibFyAqYsFLMin82suZYVI6OVjkdut5APq1YJF+dauL2TFKsiugIlUJJbQsovYErY6XPXrV7JwAARrj8ql8JJuCo5u3snh8JWgxUTKq3f0nNCzKovmVZjzPQpXMwW8mITAScSQmVofSYJbC5R2CldRYsjMP1XSpfg9hLC+ZZZyLEZHmeRdev0hJuPbWnjNzoZMNDhyXAgyZHBGeyaEHSxDDQi37BUxKwnrcx896iYnAdXtWptjByjFQKMViAk7ygqDGAuWNpFCWjuBpbUk1vb0SvBgJTGzZkjtn5uFFgz3+0FzNfxFdDF7NWSSGQkgwszra1iXjaMg+VmJ9wraZbix1B0qnpP17PtW7n7dv0oltvY8GFgSfCoqSo8WR09aUSSIhR25yh1Y8yddelfWxdmv6RiIjPKiQzcVIkyKpSf6bVspcjOZFsCB3a62E3Ww0Th0iAKklAWdlQnrGrEqn6oFdapGbCwx7To9vmoiLG5w7tDs8lqbU2WmJjMcl7XDBlOVldTdXQjkwOoNa2A2EI5OLJLJPIFKK0mTuKSCQqxqqgmwubXNhrXUpVIeQLK0tBN0pSlRUkpSlCEpSlCEpSlCEpSlCEpSlCEpSlCEpSlCEpSlCEpSlCEpSlCEpSlCEpSlCEpSlCEpSlCEpSlCEpSlCEpSlCEpSlCEpSlCF//9k="/>
          <p:cNvSpPr>
            <a:spLocks noChangeAspect="1" noChangeArrowheads="1"/>
          </p:cNvSpPr>
          <p:nvPr/>
        </p:nvSpPr>
        <p:spPr bwMode="auto">
          <a:xfrm>
            <a:off x="33102" y="-28443"/>
            <a:ext cx="61473" cy="60193"/>
          </a:xfrm>
          <a:prstGeom prst="rect">
            <a:avLst/>
          </a:prstGeom>
          <a:noFill/>
          <a:ln w="9525">
            <a:noFill/>
            <a:miter lim="800000"/>
            <a:headEnd/>
            <a:tailEnd/>
          </a:ln>
        </p:spPr>
        <p:txBody>
          <a:bodyPr lIns="19272" tIns="9636" rIns="19272" bIns="9636"/>
          <a:lstStyle/>
          <a:p>
            <a:endParaRPr lang="en-US"/>
          </a:p>
        </p:txBody>
      </p:sp>
      <p:pic>
        <p:nvPicPr>
          <p:cNvPr id="17" name="Picture 2" descr="http://www.nsf.gov/news/mmg/media/images/noaa_logo_h.jpg"/>
          <p:cNvPicPr>
            <a:picLocks noChangeAspect="1" noChangeArrowheads="1"/>
          </p:cNvPicPr>
          <p:nvPr/>
        </p:nvPicPr>
        <p:blipFill>
          <a:blip r:embed="rId6" cstate="print"/>
          <a:srcRect/>
          <a:stretch>
            <a:fillRect/>
          </a:stretch>
        </p:blipFill>
        <p:spPr bwMode="auto">
          <a:xfrm>
            <a:off x="7830766" y="73422"/>
            <a:ext cx="508338" cy="498078"/>
          </a:xfrm>
          <a:prstGeom prst="rect">
            <a:avLst/>
          </a:prstGeom>
          <a:noFill/>
          <a:ln w="9525">
            <a:noFill/>
            <a:miter lim="800000"/>
            <a:headEnd/>
            <a:tailEnd/>
          </a:ln>
        </p:spPr>
      </p:pic>
      <p:sp>
        <p:nvSpPr>
          <p:cNvPr id="18" name="AutoShape 325" descr="https://mail.google.com/mail/?ui=2&amp;ik=cc18e36ed4&amp;view=att&amp;th=134afb6d3bc004ff&amp;attid=0.3&amp;disp=inline&amp;zw"/>
          <p:cNvSpPr>
            <a:spLocks noChangeAspect="1" noChangeArrowheads="1"/>
          </p:cNvSpPr>
          <p:nvPr/>
        </p:nvSpPr>
        <p:spPr bwMode="auto">
          <a:xfrm>
            <a:off x="33102" y="-28443"/>
            <a:ext cx="61473" cy="60193"/>
          </a:xfrm>
          <a:prstGeom prst="rect">
            <a:avLst/>
          </a:prstGeom>
          <a:noFill/>
          <a:ln w="9525">
            <a:noFill/>
            <a:miter lim="800000"/>
            <a:headEnd/>
            <a:tailEnd/>
          </a:ln>
        </p:spPr>
        <p:txBody>
          <a:bodyPr lIns="19272" tIns="9636" rIns="19272" bIns="9636"/>
          <a:lstStyle/>
          <a:p>
            <a:endParaRPr lang="en-US"/>
          </a:p>
        </p:txBody>
      </p:sp>
      <p:grpSp>
        <p:nvGrpSpPr>
          <p:cNvPr id="3" name="Group 221"/>
          <p:cNvGrpSpPr/>
          <p:nvPr/>
        </p:nvGrpSpPr>
        <p:grpSpPr>
          <a:xfrm>
            <a:off x="1167320" y="2444751"/>
            <a:ext cx="1008907" cy="948905"/>
            <a:chOff x="592138" y="11550650"/>
            <a:chExt cx="4741862" cy="4554746"/>
          </a:xfrm>
        </p:grpSpPr>
        <p:grpSp>
          <p:nvGrpSpPr>
            <p:cNvPr id="19" name="Group 178"/>
            <p:cNvGrpSpPr>
              <a:grpSpLocks/>
            </p:cNvGrpSpPr>
            <p:nvPr/>
          </p:nvGrpSpPr>
          <p:grpSpPr bwMode="auto">
            <a:xfrm>
              <a:off x="968375" y="11550650"/>
              <a:ext cx="3834282" cy="2929127"/>
              <a:chOff x="13603942" y="20112318"/>
              <a:chExt cx="3834282" cy="2929127"/>
            </a:xfrm>
          </p:grpSpPr>
          <p:sp>
            <p:nvSpPr>
              <p:cNvPr id="22" name="AutoShape 4"/>
              <p:cNvSpPr>
                <a:spLocks noChangeAspect="1" noChangeArrowheads="1"/>
              </p:cNvSpPr>
              <p:nvPr/>
            </p:nvSpPr>
            <p:spPr bwMode="auto">
              <a:xfrm flipV="1">
                <a:off x="16375717" y="20448868"/>
                <a:ext cx="625475" cy="425450"/>
              </a:xfrm>
              <a:prstGeom prst="rtTriangle">
                <a:avLst/>
              </a:prstGeom>
              <a:solidFill>
                <a:schemeClr val="accent1"/>
              </a:solidFill>
              <a:ln w="9525">
                <a:solidFill>
                  <a:schemeClr val="tx1"/>
                </a:solidFill>
                <a:miter lim="800000"/>
                <a:headEnd/>
                <a:tailEnd/>
              </a:ln>
            </p:spPr>
            <p:txBody>
              <a:bodyPr wrap="none" anchor="ctr"/>
              <a:lstStyle/>
              <a:p>
                <a:endParaRPr lang="en-US"/>
              </a:p>
            </p:txBody>
          </p:sp>
          <p:sp>
            <p:nvSpPr>
              <p:cNvPr id="23" name="Line 5"/>
              <p:cNvSpPr>
                <a:spLocks noChangeAspect="1" noChangeShapeType="1"/>
              </p:cNvSpPr>
              <p:nvPr/>
            </p:nvSpPr>
            <p:spPr bwMode="auto">
              <a:xfrm>
                <a:off x="16375717" y="20448868"/>
                <a:ext cx="625475" cy="0"/>
              </a:xfrm>
              <a:prstGeom prst="line">
                <a:avLst/>
              </a:prstGeom>
              <a:noFill/>
              <a:ln w="38100" cap="rnd">
                <a:solidFill>
                  <a:schemeClr val="tx1"/>
                </a:solidFill>
                <a:prstDash val="sysDot"/>
                <a:round/>
                <a:headEnd/>
                <a:tailEnd/>
              </a:ln>
            </p:spPr>
            <p:txBody>
              <a:bodyPr/>
              <a:lstStyle/>
              <a:p>
                <a:endParaRPr lang="en-US"/>
              </a:p>
            </p:txBody>
          </p:sp>
          <p:sp>
            <p:nvSpPr>
              <p:cNvPr id="24" name="AutoShape 6"/>
              <p:cNvSpPr>
                <a:spLocks noChangeAspect="1" noChangeArrowheads="1"/>
              </p:cNvSpPr>
              <p:nvPr/>
            </p:nvSpPr>
            <p:spPr bwMode="auto">
              <a:xfrm rot="1928642" flipV="1">
                <a:off x="15880417" y="22587231"/>
                <a:ext cx="627063" cy="420687"/>
              </a:xfrm>
              <a:prstGeom prst="rtTriangle">
                <a:avLst/>
              </a:prstGeom>
              <a:solidFill>
                <a:schemeClr val="accent1"/>
              </a:solidFill>
              <a:ln w="9525">
                <a:solidFill>
                  <a:schemeClr val="tx1"/>
                </a:solidFill>
                <a:miter lim="800000"/>
                <a:headEnd/>
                <a:tailEnd/>
              </a:ln>
            </p:spPr>
            <p:txBody>
              <a:bodyPr wrap="none" anchor="ctr"/>
              <a:lstStyle/>
              <a:p>
                <a:endParaRPr lang="en-US"/>
              </a:p>
            </p:txBody>
          </p:sp>
          <p:sp>
            <p:nvSpPr>
              <p:cNvPr id="25" name="Line 7"/>
              <p:cNvSpPr>
                <a:spLocks noChangeAspect="1" noChangeShapeType="1"/>
              </p:cNvSpPr>
              <p:nvPr/>
            </p:nvSpPr>
            <p:spPr bwMode="auto">
              <a:xfrm rot="1928642">
                <a:off x="15986780" y="22598343"/>
                <a:ext cx="623887" cy="0"/>
              </a:xfrm>
              <a:prstGeom prst="line">
                <a:avLst/>
              </a:prstGeom>
              <a:noFill/>
              <a:ln w="38100" cap="rnd">
                <a:solidFill>
                  <a:schemeClr val="tx1"/>
                </a:solidFill>
                <a:prstDash val="sysDot"/>
                <a:round/>
                <a:headEnd/>
                <a:tailEnd/>
              </a:ln>
            </p:spPr>
            <p:txBody>
              <a:bodyPr/>
              <a:lstStyle/>
              <a:p>
                <a:endParaRPr lang="en-US"/>
              </a:p>
            </p:txBody>
          </p:sp>
          <p:sp>
            <p:nvSpPr>
              <p:cNvPr id="26" name="Line 8"/>
              <p:cNvSpPr>
                <a:spLocks noChangeAspect="1" noChangeShapeType="1"/>
              </p:cNvSpPr>
              <p:nvPr/>
            </p:nvSpPr>
            <p:spPr bwMode="auto">
              <a:xfrm>
                <a:off x="15493067" y="21631556"/>
                <a:ext cx="568325" cy="0"/>
              </a:xfrm>
              <a:prstGeom prst="line">
                <a:avLst/>
              </a:prstGeom>
              <a:noFill/>
              <a:ln w="38100">
                <a:solidFill>
                  <a:schemeClr val="tx1"/>
                </a:solidFill>
                <a:round/>
                <a:headEnd/>
                <a:tailEnd/>
              </a:ln>
            </p:spPr>
            <p:txBody>
              <a:bodyPr/>
              <a:lstStyle/>
              <a:p>
                <a:endParaRPr lang="en-US"/>
              </a:p>
            </p:txBody>
          </p:sp>
          <p:sp>
            <p:nvSpPr>
              <p:cNvPr id="27" name="Line 9"/>
              <p:cNvSpPr>
                <a:spLocks noChangeAspect="1" noChangeShapeType="1"/>
              </p:cNvSpPr>
              <p:nvPr/>
            </p:nvSpPr>
            <p:spPr bwMode="auto">
              <a:xfrm>
                <a:off x="16345555" y="21631556"/>
                <a:ext cx="625475" cy="0"/>
              </a:xfrm>
              <a:prstGeom prst="line">
                <a:avLst/>
              </a:prstGeom>
              <a:noFill/>
              <a:ln w="38100">
                <a:solidFill>
                  <a:schemeClr val="tx1"/>
                </a:solidFill>
                <a:round/>
                <a:headEnd/>
                <a:tailEnd/>
              </a:ln>
            </p:spPr>
            <p:txBody>
              <a:bodyPr/>
              <a:lstStyle/>
              <a:p>
                <a:endParaRPr lang="en-US"/>
              </a:p>
            </p:txBody>
          </p:sp>
          <p:sp>
            <p:nvSpPr>
              <p:cNvPr id="28" name="Freeform 10"/>
              <p:cNvSpPr>
                <a:spLocks noChangeAspect="1"/>
              </p:cNvSpPr>
              <p:nvPr/>
            </p:nvSpPr>
            <p:spPr bwMode="auto">
              <a:xfrm>
                <a:off x="16061392" y="20904481"/>
                <a:ext cx="284163"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a:p>
            </p:txBody>
          </p:sp>
          <p:sp>
            <p:nvSpPr>
              <p:cNvPr id="29" name="Freeform 11"/>
              <p:cNvSpPr>
                <a:spLocks noChangeAspect="1"/>
              </p:cNvSpPr>
              <p:nvPr/>
            </p:nvSpPr>
            <p:spPr bwMode="auto">
              <a:xfrm>
                <a:off x="15493067" y="21615681"/>
                <a:ext cx="339725"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a:p>
            </p:txBody>
          </p:sp>
          <p:sp>
            <p:nvSpPr>
              <p:cNvPr id="30" name="Oval 12"/>
              <p:cNvSpPr>
                <a:spLocks noChangeAspect="1" noChangeArrowheads="1"/>
              </p:cNvSpPr>
              <p:nvPr/>
            </p:nvSpPr>
            <p:spPr bwMode="auto">
              <a:xfrm>
                <a:off x="17109142" y="22337993"/>
                <a:ext cx="230188" cy="239713"/>
              </a:xfrm>
              <a:prstGeom prst="ellipse">
                <a:avLst/>
              </a:prstGeom>
              <a:solidFill>
                <a:srgbClr val="FFCC00"/>
              </a:solidFill>
              <a:ln w="9525">
                <a:solidFill>
                  <a:schemeClr val="tx1"/>
                </a:solidFill>
                <a:round/>
                <a:headEnd/>
                <a:tailEnd/>
              </a:ln>
            </p:spPr>
            <p:txBody>
              <a:bodyPr wrap="none" anchor="ctr"/>
              <a:lstStyle/>
              <a:p>
                <a:endParaRPr lang="en-US"/>
              </a:p>
            </p:txBody>
          </p:sp>
          <p:sp>
            <p:nvSpPr>
              <p:cNvPr id="31" name="Line 13"/>
              <p:cNvSpPr>
                <a:spLocks noChangeAspect="1" noChangeShapeType="1"/>
              </p:cNvSpPr>
              <p:nvPr/>
            </p:nvSpPr>
            <p:spPr bwMode="auto">
              <a:xfrm>
                <a:off x="13786505" y="21631556"/>
                <a:ext cx="568325" cy="0"/>
              </a:xfrm>
              <a:prstGeom prst="line">
                <a:avLst/>
              </a:prstGeom>
              <a:noFill/>
              <a:ln w="38100">
                <a:solidFill>
                  <a:schemeClr val="tx1"/>
                </a:solidFill>
                <a:round/>
                <a:headEnd/>
                <a:tailEnd/>
              </a:ln>
            </p:spPr>
            <p:txBody>
              <a:bodyPr/>
              <a:lstStyle/>
              <a:p>
                <a:endParaRPr lang="en-US"/>
              </a:p>
            </p:txBody>
          </p:sp>
          <p:sp>
            <p:nvSpPr>
              <p:cNvPr id="32" name="Line 14"/>
              <p:cNvSpPr>
                <a:spLocks noChangeAspect="1" noChangeShapeType="1"/>
              </p:cNvSpPr>
              <p:nvPr/>
            </p:nvSpPr>
            <p:spPr bwMode="auto">
              <a:xfrm>
                <a:off x="14640580" y="21631556"/>
                <a:ext cx="623887" cy="0"/>
              </a:xfrm>
              <a:prstGeom prst="line">
                <a:avLst/>
              </a:prstGeom>
              <a:noFill/>
              <a:ln w="38100">
                <a:solidFill>
                  <a:schemeClr val="tx1"/>
                </a:solidFill>
                <a:round/>
                <a:headEnd/>
                <a:tailEnd/>
              </a:ln>
            </p:spPr>
            <p:txBody>
              <a:bodyPr/>
              <a:lstStyle/>
              <a:p>
                <a:endParaRPr lang="en-US"/>
              </a:p>
            </p:txBody>
          </p:sp>
          <p:sp>
            <p:nvSpPr>
              <p:cNvPr id="33" name="Freeform 15"/>
              <p:cNvSpPr>
                <a:spLocks noChangeAspect="1"/>
              </p:cNvSpPr>
              <p:nvPr/>
            </p:nvSpPr>
            <p:spPr bwMode="auto">
              <a:xfrm>
                <a:off x="14354830" y="20904481"/>
                <a:ext cx="285750"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a:p>
            </p:txBody>
          </p:sp>
          <p:sp>
            <p:nvSpPr>
              <p:cNvPr id="34" name="Freeform 16"/>
              <p:cNvSpPr>
                <a:spLocks noChangeAspect="1"/>
              </p:cNvSpPr>
              <p:nvPr/>
            </p:nvSpPr>
            <p:spPr bwMode="auto">
              <a:xfrm flipV="1">
                <a:off x="13786505" y="20428231"/>
                <a:ext cx="339725"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a:p>
            </p:txBody>
          </p:sp>
          <p:sp>
            <p:nvSpPr>
              <p:cNvPr id="35" name="Oval 17"/>
              <p:cNvSpPr>
                <a:spLocks noChangeAspect="1" noChangeArrowheads="1"/>
              </p:cNvSpPr>
              <p:nvPr/>
            </p:nvSpPr>
            <p:spPr bwMode="auto">
              <a:xfrm>
                <a:off x="14300855" y="22539606"/>
                <a:ext cx="393700" cy="425450"/>
              </a:xfrm>
              <a:prstGeom prst="ellipse">
                <a:avLst/>
              </a:prstGeom>
              <a:solidFill>
                <a:srgbClr val="339966"/>
              </a:solidFill>
              <a:ln w="9525">
                <a:solidFill>
                  <a:schemeClr val="tx1"/>
                </a:solidFill>
                <a:round/>
                <a:headEnd/>
                <a:tailEnd/>
              </a:ln>
            </p:spPr>
            <p:txBody>
              <a:bodyPr wrap="none" anchor="ctr"/>
              <a:lstStyle/>
              <a:p>
                <a:endParaRPr lang="en-US"/>
              </a:p>
            </p:txBody>
          </p:sp>
          <p:sp>
            <p:nvSpPr>
              <p:cNvPr id="36" name="Text Box 18"/>
              <p:cNvSpPr txBox="1">
                <a:spLocks noChangeArrowheads="1"/>
              </p:cNvSpPr>
              <p:nvPr/>
            </p:nvSpPr>
            <p:spPr bwMode="auto">
              <a:xfrm>
                <a:off x="13680143" y="22580881"/>
                <a:ext cx="527387" cy="295464"/>
              </a:xfrm>
              <a:prstGeom prst="rect">
                <a:avLst/>
              </a:prstGeom>
              <a:noFill/>
              <a:ln w="9525">
                <a:noFill/>
                <a:miter lim="800000"/>
                <a:headEnd/>
                <a:tailEnd/>
              </a:ln>
            </p:spPr>
            <p:txBody>
              <a:bodyPr wrap="none" lIns="0" tIns="0" rIns="0" bIns="0">
                <a:spAutoFit/>
              </a:bodyPr>
              <a:lstStyle/>
              <a:p>
                <a:r>
                  <a:rPr lang="en-US" sz="400" dirty="0">
                    <a:latin typeface="Times New Roman" pitchFamily="18" charset="0"/>
                  </a:rPr>
                  <a:t>Earth</a:t>
                </a:r>
              </a:p>
            </p:txBody>
          </p:sp>
          <p:sp>
            <p:nvSpPr>
              <p:cNvPr id="37" name="Text Box 19"/>
              <p:cNvSpPr txBox="1">
                <a:spLocks noChangeArrowheads="1"/>
              </p:cNvSpPr>
              <p:nvPr/>
            </p:nvSpPr>
            <p:spPr bwMode="auto">
              <a:xfrm>
                <a:off x="17061519" y="22745981"/>
                <a:ext cx="376705" cy="295464"/>
              </a:xfrm>
              <a:prstGeom prst="rect">
                <a:avLst/>
              </a:prstGeom>
              <a:noFill/>
              <a:ln w="9525">
                <a:noFill/>
                <a:miter lim="800000"/>
                <a:headEnd/>
                <a:tailEnd/>
              </a:ln>
            </p:spPr>
            <p:txBody>
              <a:bodyPr wrap="none" lIns="0" tIns="0" rIns="0" bIns="0">
                <a:spAutoFit/>
              </a:bodyPr>
              <a:lstStyle/>
              <a:p>
                <a:r>
                  <a:rPr lang="en-US" sz="400" dirty="0">
                    <a:latin typeface="Times New Roman" pitchFamily="18" charset="0"/>
                  </a:rPr>
                  <a:t>Sun</a:t>
                </a:r>
              </a:p>
            </p:txBody>
          </p:sp>
          <p:sp>
            <p:nvSpPr>
              <p:cNvPr id="38" name="Text Box 20"/>
              <p:cNvSpPr txBox="1">
                <a:spLocks noChangeAspect="1" noChangeArrowheads="1"/>
              </p:cNvSpPr>
              <p:nvPr/>
            </p:nvSpPr>
            <p:spPr bwMode="auto">
              <a:xfrm>
                <a:off x="15312090" y="21183879"/>
                <a:ext cx="1574631" cy="221597"/>
              </a:xfrm>
              <a:prstGeom prst="rect">
                <a:avLst/>
              </a:prstGeom>
              <a:noFill/>
              <a:ln w="9525">
                <a:noFill/>
                <a:miter lim="800000"/>
                <a:headEnd/>
                <a:tailEnd/>
              </a:ln>
            </p:spPr>
            <p:txBody>
              <a:bodyPr wrap="none" lIns="0" tIns="0" rIns="0" bIns="0">
                <a:spAutoFit/>
              </a:bodyPr>
              <a:lstStyle/>
              <a:p>
                <a:r>
                  <a:rPr lang="en-US" sz="300" dirty="0">
                    <a:latin typeface="Times New Roman" pitchFamily="18" charset="0"/>
                  </a:rPr>
                  <a:t>Entrance      Aperture</a:t>
                </a:r>
              </a:p>
            </p:txBody>
          </p:sp>
          <p:sp>
            <p:nvSpPr>
              <p:cNvPr id="39" name="Text Box 21"/>
              <p:cNvSpPr txBox="1">
                <a:spLocks noChangeArrowheads="1"/>
              </p:cNvSpPr>
              <p:nvPr/>
            </p:nvSpPr>
            <p:spPr bwMode="auto">
              <a:xfrm>
                <a:off x="16347143" y="20112318"/>
                <a:ext cx="647932" cy="221597"/>
              </a:xfrm>
              <a:prstGeom prst="rect">
                <a:avLst/>
              </a:prstGeom>
              <a:noFill/>
              <a:ln w="9525">
                <a:noFill/>
                <a:miter lim="800000"/>
                <a:headEnd/>
                <a:tailEnd/>
              </a:ln>
            </p:spPr>
            <p:txBody>
              <a:bodyPr wrap="none" lIns="0" tIns="0" rIns="0" bIns="0">
                <a:spAutoFit/>
              </a:bodyPr>
              <a:lstStyle/>
              <a:p>
                <a:r>
                  <a:rPr lang="en-US" sz="300" dirty="0">
                    <a:latin typeface="Times New Roman" pitchFamily="18" charset="0"/>
                  </a:rPr>
                  <a:t>Diffuser </a:t>
                </a:r>
              </a:p>
            </p:txBody>
          </p:sp>
          <p:sp>
            <p:nvSpPr>
              <p:cNvPr id="40" name="Text Box 22"/>
              <p:cNvSpPr txBox="1">
                <a:spLocks noChangeArrowheads="1"/>
              </p:cNvSpPr>
              <p:nvPr/>
            </p:nvSpPr>
            <p:spPr bwMode="auto">
              <a:xfrm>
                <a:off x="13603942" y="20950518"/>
                <a:ext cx="1574631" cy="221597"/>
              </a:xfrm>
              <a:prstGeom prst="rect">
                <a:avLst/>
              </a:prstGeom>
              <a:noFill/>
              <a:ln w="9525">
                <a:noFill/>
                <a:miter lim="800000"/>
                <a:headEnd/>
                <a:tailEnd/>
              </a:ln>
            </p:spPr>
            <p:txBody>
              <a:bodyPr wrap="none" lIns="0" tIns="0" rIns="0" bIns="0">
                <a:spAutoFit/>
              </a:bodyPr>
              <a:lstStyle/>
              <a:p>
                <a:r>
                  <a:rPr lang="en-US" sz="300" dirty="0">
                    <a:latin typeface="Times New Roman" pitchFamily="18" charset="0"/>
                  </a:rPr>
                  <a:t>Entrance      Aperture</a:t>
                </a:r>
              </a:p>
            </p:txBody>
          </p:sp>
          <p:sp>
            <p:nvSpPr>
              <p:cNvPr id="41" name="Line 23"/>
              <p:cNvSpPr>
                <a:spLocks noChangeShapeType="1"/>
              </p:cNvSpPr>
              <p:nvPr/>
            </p:nvSpPr>
            <p:spPr bwMode="auto">
              <a:xfrm flipV="1">
                <a:off x="14486592" y="21712518"/>
                <a:ext cx="0" cy="804863"/>
              </a:xfrm>
              <a:prstGeom prst="line">
                <a:avLst/>
              </a:prstGeom>
              <a:noFill/>
              <a:ln w="12700">
                <a:solidFill>
                  <a:schemeClr val="tx1"/>
                </a:solidFill>
                <a:round/>
                <a:headEnd/>
                <a:tailEnd type="stealth" w="lg" len="med"/>
              </a:ln>
            </p:spPr>
            <p:txBody>
              <a:bodyPr/>
              <a:lstStyle/>
              <a:p>
                <a:endParaRPr lang="en-US"/>
              </a:p>
            </p:txBody>
          </p:sp>
          <p:sp>
            <p:nvSpPr>
              <p:cNvPr id="42" name="Line 28"/>
              <p:cNvSpPr>
                <a:spLocks noChangeShapeType="1"/>
              </p:cNvSpPr>
              <p:nvPr/>
            </p:nvSpPr>
            <p:spPr bwMode="auto">
              <a:xfrm flipV="1">
                <a:off x="16194742" y="21669656"/>
                <a:ext cx="0" cy="804862"/>
              </a:xfrm>
              <a:prstGeom prst="line">
                <a:avLst/>
              </a:prstGeom>
              <a:noFill/>
              <a:ln w="12700">
                <a:solidFill>
                  <a:schemeClr val="tx1"/>
                </a:solidFill>
                <a:round/>
                <a:headEnd/>
                <a:tailEnd type="stealth" w="lg" len="med"/>
              </a:ln>
            </p:spPr>
            <p:txBody>
              <a:bodyPr/>
              <a:lstStyle/>
              <a:p>
                <a:endParaRPr lang="en-US"/>
              </a:p>
            </p:txBody>
          </p:sp>
          <p:sp>
            <p:nvSpPr>
              <p:cNvPr id="43" name="Line 29"/>
              <p:cNvSpPr>
                <a:spLocks noChangeShapeType="1"/>
              </p:cNvSpPr>
              <p:nvPr/>
            </p:nvSpPr>
            <p:spPr bwMode="auto">
              <a:xfrm rot="16200000" flipV="1">
                <a:off x="16882130" y="22230043"/>
                <a:ext cx="0" cy="457200"/>
              </a:xfrm>
              <a:prstGeom prst="line">
                <a:avLst/>
              </a:prstGeom>
              <a:noFill/>
              <a:ln w="12700">
                <a:solidFill>
                  <a:schemeClr val="tx1"/>
                </a:solidFill>
                <a:round/>
                <a:headEnd/>
                <a:tailEnd type="stealth" w="lg" len="med"/>
              </a:ln>
            </p:spPr>
            <p:txBody>
              <a:bodyPr/>
              <a:lstStyle/>
              <a:p>
                <a:endParaRPr lang="en-US"/>
              </a:p>
            </p:txBody>
          </p:sp>
        </p:grpSp>
        <p:sp>
          <p:nvSpPr>
            <p:cNvPr id="21" name="Text Box 103"/>
            <p:cNvSpPr txBox="1">
              <a:spLocks noChangeArrowheads="1"/>
            </p:cNvSpPr>
            <p:nvPr/>
          </p:nvSpPr>
          <p:spPr bwMode="auto">
            <a:xfrm>
              <a:off x="592138" y="14554203"/>
              <a:ext cx="4741862" cy="1551193"/>
            </a:xfrm>
            <a:prstGeom prst="rect">
              <a:avLst/>
            </a:prstGeom>
            <a:noFill/>
            <a:ln w="9525">
              <a:noFill/>
              <a:miter lim="800000"/>
              <a:headEnd/>
              <a:tailEnd/>
            </a:ln>
          </p:spPr>
          <p:txBody>
            <a:bodyPr wrap="square">
              <a:spAutoFit/>
            </a:bodyPr>
            <a:lstStyle/>
            <a:p>
              <a:pPr eaLnBrk="0" hangingPunct="0"/>
              <a:r>
                <a:rPr lang="en-US" sz="500" dirty="0">
                  <a:solidFill>
                    <a:srgbClr val="000000"/>
                  </a:solidFill>
                  <a:latin typeface="Times New Roman" pitchFamily="18" charset="0"/>
                </a:rPr>
                <a:t>Each instrument has two solar diffusers; a working and a reference.</a:t>
              </a:r>
            </a:p>
          </p:txBody>
        </p:sp>
      </p:grpSp>
      <p:sp>
        <p:nvSpPr>
          <p:cNvPr id="44" name="Text Box 103"/>
          <p:cNvSpPr txBox="1">
            <a:spLocks noChangeArrowheads="1"/>
          </p:cNvSpPr>
          <p:nvPr/>
        </p:nvSpPr>
        <p:spPr bwMode="auto">
          <a:xfrm>
            <a:off x="178341" y="4524376"/>
            <a:ext cx="1702340" cy="819679"/>
          </a:xfrm>
          <a:prstGeom prst="rect">
            <a:avLst/>
          </a:prstGeom>
          <a:noFill/>
          <a:ln w="9525">
            <a:noFill/>
            <a:miter lim="800000"/>
            <a:headEnd/>
            <a:tailEnd/>
          </a:ln>
        </p:spPr>
        <p:txBody>
          <a:bodyPr wrap="square" lIns="19272" tIns="9636" rIns="19272" bIns="9636">
            <a:spAutoFit/>
          </a:bodyPr>
          <a:lstStyle/>
          <a:p>
            <a:pPr defTabSz="1013084" eaLnBrk="0" hangingPunct="0">
              <a:defRPr/>
            </a:pPr>
            <a:r>
              <a:rPr lang="en-US" sz="400" b="1" dirty="0" smtClean="0">
                <a:latin typeface="Times New Roman" pitchFamily="18" charset="0"/>
                <a:cs typeface="Times New Roman" pitchFamily="18" charset="0"/>
              </a:rPr>
              <a:t>OMPS Minimum </a:t>
            </a:r>
            <a:r>
              <a:rPr lang="en-US" sz="400" b="1" dirty="0">
                <a:latin typeface="Times New Roman" pitchFamily="18" charset="0"/>
                <a:cs typeface="Times New Roman" pitchFamily="18" charset="0"/>
              </a:rPr>
              <a:t>Reflectivity Cross-Track Dependence. </a:t>
            </a:r>
            <a:endParaRPr lang="en-US" sz="400" b="1" dirty="0" smtClean="0">
              <a:latin typeface="Times New Roman" pitchFamily="18" charset="0"/>
              <a:cs typeface="Times New Roman" pitchFamily="18" charset="0"/>
            </a:endParaRPr>
          </a:p>
          <a:p>
            <a:pPr defTabSz="1013084" eaLnBrk="0" hangingPunct="0">
              <a:defRPr/>
            </a:pPr>
            <a:r>
              <a:rPr lang="en-US" sz="400" b="1" dirty="0" smtClean="0">
                <a:latin typeface="Times New Roman" pitchFamily="18" charset="0"/>
                <a:cs typeface="Times New Roman" pitchFamily="18" charset="0"/>
              </a:rPr>
              <a:t>The </a:t>
            </a:r>
            <a:r>
              <a:rPr lang="en-US" sz="400" b="1" dirty="0">
                <a:latin typeface="Times New Roman" pitchFamily="18" charset="0"/>
                <a:cs typeface="Times New Roman" pitchFamily="18" charset="0"/>
              </a:rPr>
              <a:t>lines in the figure show the weekly, one-percentile effective reflectivity values for the four weeks in the month of June for all the data in a latitude/longitude box in the Equatorial Pacific versus cross-track view position. (17 is the nadir position and 0 and 34 are the extreme viewing angles.) We expect the one-percentile effective reflectivity values to be approximately 4% for this region of the globe from climatological measurements made by other instruments. The different values and the cross-track dependence observed here are due to inaccuracies in the initial solar spectra and radiance </a:t>
            </a:r>
            <a:r>
              <a:rPr lang="en-US" sz="400" b="1" dirty="0" smtClean="0">
                <a:latin typeface="Times New Roman" pitchFamily="18" charset="0"/>
                <a:cs typeface="Times New Roman" pitchFamily="18" charset="0"/>
              </a:rPr>
              <a:t>calibration. While each pixel in an OMPS CCD array can be considered as an independent instrument, reproducible internal comparisons such as this one allow us to track their relative calibration very accurately.</a:t>
            </a:r>
            <a:endParaRPr lang="en-US" sz="400" b="1" dirty="0">
              <a:latin typeface="Times New Roman" pitchFamily="18" charset="0"/>
              <a:cs typeface="Times New Roman" pitchFamily="18" charset="0"/>
            </a:endParaRPr>
          </a:p>
        </p:txBody>
      </p:sp>
      <p:sp>
        <p:nvSpPr>
          <p:cNvPr id="45" name="TextBox 103"/>
          <p:cNvSpPr txBox="1">
            <a:spLocks noChangeArrowheads="1"/>
          </p:cNvSpPr>
          <p:nvPr/>
        </p:nvSpPr>
        <p:spPr bwMode="auto">
          <a:xfrm>
            <a:off x="2172511" y="2515753"/>
            <a:ext cx="2334638" cy="865622"/>
          </a:xfrm>
          <a:prstGeom prst="rect">
            <a:avLst/>
          </a:prstGeom>
          <a:noFill/>
          <a:ln w="9525">
            <a:noFill/>
            <a:miter lim="800000"/>
            <a:headEnd/>
            <a:tailEnd/>
          </a:ln>
        </p:spPr>
        <p:txBody>
          <a:bodyPr wrap="square" lIns="19272" tIns="9636" rIns="19272" bIns="9636">
            <a:spAutoFit/>
          </a:bodyPr>
          <a:lstStyle/>
          <a:p>
            <a:r>
              <a:rPr lang="en-US" sz="500" b="1" dirty="0" smtClean="0">
                <a:latin typeface="Times New Roman" pitchFamily="18" charset="0"/>
                <a:cs typeface="Times New Roman" pitchFamily="18" charset="0"/>
              </a:rPr>
              <a:t>The OMPS instruments (Nadir Mapper, Nadir Profiler, and Limb Profiler) are designed to take a set of measurements to allow analysts to maintain the instrument characterization and calibration.[4] For each of the instruments, this task can be broken into two components, tracking the performance of the CCD array detectors and electronics, and tracking the performance of the optical components, that is, the telescopes and spectrometers. The OMPS also has multiple diffusers, one working and one reference, which allows for tracking long-term solar measurement degradation to produce a stable calibration critical for climate monitoring applications. The instrument makes additional measurements to track dark current, linearity, detector gain, and wavelength scale. These are augmented by soft calibration and internal consistency checks.</a:t>
            </a:r>
          </a:p>
        </p:txBody>
      </p:sp>
      <p:grpSp>
        <p:nvGrpSpPr>
          <p:cNvPr id="20" name="Group 222"/>
          <p:cNvGrpSpPr/>
          <p:nvPr/>
        </p:nvGrpSpPr>
        <p:grpSpPr>
          <a:xfrm>
            <a:off x="162129" y="2397126"/>
            <a:ext cx="1005191" cy="1038999"/>
            <a:chOff x="5562601" y="11506200"/>
            <a:chExt cx="4724399" cy="4987198"/>
          </a:xfrm>
        </p:grpSpPr>
        <p:sp>
          <p:nvSpPr>
            <p:cNvPr id="47" name="Text Box 103"/>
            <p:cNvSpPr txBox="1">
              <a:spLocks noChangeArrowheads="1"/>
            </p:cNvSpPr>
            <p:nvPr/>
          </p:nvSpPr>
          <p:spPr bwMode="auto">
            <a:xfrm>
              <a:off x="5562601" y="15163802"/>
              <a:ext cx="4724399" cy="1329596"/>
            </a:xfrm>
            <a:prstGeom prst="rect">
              <a:avLst/>
            </a:prstGeom>
            <a:noFill/>
            <a:ln w="9525">
              <a:noFill/>
              <a:miter lim="800000"/>
              <a:headEnd/>
              <a:tailEnd/>
            </a:ln>
          </p:spPr>
          <p:txBody>
            <a:bodyPr wrap="square">
              <a:spAutoFit/>
            </a:bodyPr>
            <a:lstStyle/>
            <a:p>
              <a:pPr eaLnBrk="0" hangingPunct="0"/>
              <a:r>
                <a:rPr lang="en-US" sz="400" dirty="0">
                  <a:solidFill>
                    <a:srgbClr val="000000"/>
                  </a:solidFill>
                  <a:latin typeface="Times New Roman" pitchFamily="18" charset="0"/>
                </a:rPr>
                <a:t>Instrument Fields of View.  Schematic from Ball Aerospace </a:t>
              </a:r>
              <a:r>
                <a:rPr lang="en-US" sz="400" dirty="0" smtClean="0">
                  <a:solidFill>
                    <a:srgbClr val="000000"/>
                  </a:solidFill>
                  <a:latin typeface="Times New Roman" pitchFamily="18" charset="0"/>
                </a:rPr>
                <a:t>&amp;Technology </a:t>
              </a:r>
              <a:r>
                <a:rPr lang="en-US" sz="400" dirty="0">
                  <a:solidFill>
                    <a:srgbClr val="000000"/>
                  </a:solidFill>
                  <a:latin typeface="Times New Roman" pitchFamily="18" charset="0"/>
                </a:rPr>
                <a:t>Corporation.</a:t>
              </a:r>
            </a:p>
          </p:txBody>
        </p:sp>
        <p:pic>
          <p:nvPicPr>
            <p:cNvPr id="48" name="Picture 5" descr="A9041_004b"/>
            <p:cNvPicPr>
              <a:picLocks noChangeAspect="1" noChangeArrowheads="1"/>
            </p:cNvPicPr>
            <p:nvPr/>
          </p:nvPicPr>
          <p:blipFill>
            <a:blip r:embed="rId7" cstate="print"/>
            <a:srcRect/>
            <a:stretch>
              <a:fillRect/>
            </a:stretch>
          </p:blipFill>
          <p:spPr bwMode="auto">
            <a:xfrm>
              <a:off x="5638800" y="11506200"/>
              <a:ext cx="4441825" cy="3646488"/>
            </a:xfrm>
            <a:prstGeom prst="rect">
              <a:avLst/>
            </a:prstGeom>
            <a:noFill/>
            <a:ln w="9525">
              <a:noFill/>
              <a:miter lim="800000"/>
              <a:headEnd/>
              <a:tailEnd/>
            </a:ln>
          </p:spPr>
        </p:pic>
      </p:grpSp>
      <p:grpSp>
        <p:nvGrpSpPr>
          <p:cNvPr id="46" name="Group 192"/>
          <p:cNvGrpSpPr/>
          <p:nvPr/>
        </p:nvGrpSpPr>
        <p:grpSpPr>
          <a:xfrm>
            <a:off x="115351" y="3302000"/>
            <a:ext cx="1991883" cy="1377469"/>
            <a:chOff x="8760631" y="20202452"/>
            <a:chExt cx="9361843" cy="6611853"/>
          </a:xfrm>
        </p:grpSpPr>
        <p:grpSp>
          <p:nvGrpSpPr>
            <p:cNvPr id="49" name="Group 148"/>
            <p:cNvGrpSpPr>
              <a:grpSpLocks/>
            </p:cNvGrpSpPr>
            <p:nvPr/>
          </p:nvGrpSpPr>
          <p:grpSpPr bwMode="auto">
            <a:xfrm>
              <a:off x="8980488" y="20202452"/>
              <a:ext cx="9141986" cy="6611853"/>
              <a:chOff x="8980488" y="20202449"/>
              <a:chExt cx="9141986" cy="6611773"/>
            </a:xfrm>
          </p:grpSpPr>
          <p:grpSp>
            <p:nvGrpSpPr>
              <p:cNvPr id="50" name="Group 147"/>
              <p:cNvGrpSpPr>
                <a:grpSpLocks/>
              </p:cNvGrpSpPr>
              <p:nvPr/>
            </p:nvGrpSpPr>
            <p:grpSpPr bwMode="auto">
              <a:xfrm>
                <a:off x="8980488" y="20202449"/>
                <a:ext cx="9141986" cy="6611773"/>
                <a:chOff x="8980488" y="20202449"/>
                <a:chExt cx="9141986" cy="6611773"/>
              </a:xfrm>
            </p:grpSpPr>
            <p:pic>
              <p:nvPicPr>
                <p:cNvPr id="54" name="Picture 114" descr="http://www.star.nesdis.noaa.gov/smcd/spb/wyu/OMPS/TOZ/V8/4wkMean/1ptile/4wklymean.tropics.Percentile_6.2012.png"/>
                <p:cNvPicPr>
                  <a:picLocks noChangeAspect="1" noChangeArrowheads="1"/>
                </p:cNvPicPr>
                <p:nvPr/>
              </p:nvPicPr>
              <p:blipFill>
                <a:blip r:embed="rId8" cstate="print">
                  <a:lum bright="-20000" contrast="40000"/>
                </a:blip>
                <a:srcRect/>
                <a:stretch>
                  <a:fillRect/>
                </a:stretch>
              </p:blipFill>
              <p:spPr bwMode="auto">
                <a:xfrm>
                  <a:off x="8980488" y="20202449"/>
                  <a:ext cx="7620000" cy="5715000"/>
                </a:xfrm>
                <a:prstGeom prst="rect">
                  <a:avLst/>
                </a:prstGeom>
                <a:noFill/>
                <a:ln w="9525">
                  <a:noFill/>
                  <a:miter lim="800000"/>
                  <a:headEnd/>
                  <a:tailEnd/>
                </a:ln>
              </p:spPr>
            </p:pic>
            <p:sp>
              <p:nvSpPr>
                <p:cNvPr id="55" name="Text Box 103"/>
                <p:cNvSpPr txBox="1">
                  <a:spLocks noChangeArrowheads="1"/>
                </p:cNvSpPr>
                <p:nvPr/>
              </p:nvSpPr>
              <p:spPr bwMode="auto">
                <a:xfrm>
                  <a:off x="10352089" y="20964512"/>
                  <a:ext cx="4791075" cy="1181847"/>
                </a:xfrm>
                <a:prstGeom prst="rect">
                  <a:avLst/>
                </a:prstGeom>
                <a:solidFill>
                  <a:schemeClr val="bg1"/>
                </a:solidFill>
                <a:ln w="9525">
                  <a:noFill/>
                  <a:miter lim="800000"/>
                  <a:headEnd/>
                  <a:tailEnd/>
                </a:ln>
              </p:spPr>
              <p:txBody>
                <a:bodyPr>
                  <a:spAutoFit/>
                </a:bodyPr>
                <a:lstStyle/>
                <a:p>
                  <a:pPr lvl="1" eaLnBrk="0" hangingPunct="0"/>
                  <a:r>
                    <a:rPr lang="en-US" sz="500" dirty="0">
                      <a:solidFill>
                        <a:srgbClr val="000000"/>
                      </a:solidFill>
                      <a:latin typeface="Times New Roman" pitchFamily="18" charset="0"/>
                    </a:rPr>
                    <a:t>		</a:t>
                  </a:r>
                </a:p>
              </p:txBody>
            </p:sp>
            <p:sp>
              <p:nvSpPr>
                <p:cNvPr id="56" name="TextBox 55"/>
                <p:cNvSpPr txBox="1"/>
                <p:nvPr/>
              </p:nvSpPr>
              <p:spPr bwMode="auto">
                <a:xfrm>
                  <a:off x="11342689" y="20812114"/>
                  <a:ext cx="2615846" cy="1920505"/>
                </a:xfrm>
                <a:prstGeom prst="rect">
                  <a:avLst/>
                </a:prstGeom>
                <a:noFill/>
              </p:spPr>
              <p:txBody>
                <a:bodyPr wrap="none">
                  <a:spAutoFit/>
                </a:bodyPr>
                <a:lstStyle/>
                <a:p>
                  <a:pPr>
                    <a:defRPr/>
                  </a:pPr>
                  <a:r>
                    <a:rPr lang="en-US" sz="500" dirty="0"/>
                    <a:t>Black  Week 1</a:t>
                  </a:r>
                </a:p>
                <a:p>
                  <a:pPr>
                    <a:defRPr/>
                  </a:pPr>
                  <a:r>
                    <a:rPr lang="en-US" sz="500" dirty="0">
                      <a:solidFill>
                        <a:schemeClr val="tx2">
                          <a:lumMod val="60000"/>
                          <a:lumOff val="40000"/>
                        </a:schemeClr>
                      </a:solidFill>
                    </a:rPr>
                    <a:t>Blue    Week 2</a:t>
                  </a:r>
                </a:p>
                <a:p>
                  <a:pPr>
                    <a:defRPr/>
                  </a:pPr>
                  <a:r>
                    <a:rPr lang="en-US" sz="500" dirty="0">
                      <a:solidFill>
                        <a:srgbClr val="99FF66"/>
                      </a:solidFill>
                    </a:rPr>
                    <a:t>Green Week 3</a:t>
                  </a:r>
                </a:p>
                <a:p>
                  <a:pPr>
                    <a:defRPr/>
                  </a:pPr>
                  <a:r>
                    <a:rPr lang="en-US" sz="500" dirty="0">
                      <a:solidFill>
                        <a:srgbClr val="FF0000"/>
                      </a:solidFill>
                    </a:rPr>
                    <a:t>Red     Week 4</a:t>
                  </a:r>
                </a:p>
              </p:txBody>
            </p:sp>
            <p:sp>
              <p:nvSpPr>
                <p:cNvPr id="57" name="Text Box 7"/>
                <p:cNvSpPr txBox="1">
                  <a:spLocks noChangeArrowheads="1"/>
                </p:cNvSpPr>
                <p:nvPr/>
              </p:nvSpPr>
              <p:spPr bwMode="auto">
                <a:xfrm>
                  <a:off x="12522435" y="23707675"/>
                  <a:ext cx="5600039" cy="3106547"/>
                </a:xfrm>
                <a:prstGeom prst="rect">
                  <a:avLst/>
                </a:prstGeom>
                <a:noFill/>
                <a:ln w="9525">
                  <a:noFill/>
                  <a:miter lim="800000"/>
                  <a:headEnd/>
                  <a:tailEnd/>
                </a:ln>
              </p:spPr>
              <p:txBody>
                <a:bodyPr wrap="none" lIns="397106" tIns="198553" rIns="397106" bIns="198553">
                  <a:spAutoFit/>
                </a:bodyPr>
                <a:lstStyle/>
                <a:p>
                  <a:r>
                    <a:rPr lang="en-US" sz="800" dirty="0"/>
                    <a:t>|Lat|&lt;20</a:t>
                  </a:r>
                </a:p>
                <a:p>
                  <a:r>
                    <a:rPr lang="en-US" sz="800" dirty="0"/>
                    <a:t>Lon&lt;-100</a:t>
                  </a:r>
                </a:p>
              </p:txBody>
            </p:sp>
          </p:grpSp>
          <p:sp>
            <p:nvSpPr>
              <p:cNvPr id="53" name="Text Box 11"/>
              <p:cNvSpPr txBox="1">
                <a:spLocks noChangeArrowheads="1"/>
              </p:cNvSpPr>
              <p:nvPr/>
            </p:nvSpPr>
            <p:spPr bwMode="auto">
              <a:xfrm>
                <a:off x="10047289" y="25612657"/>
                <a:ext cx="5867398" cy="492436"/>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a:t>Cross-track View Position</a:t>
                </a:r>
              </a:p>
            </p:txBody>
          </p:sp>
        </p:grpSp>
        <p:sp>
          <p:nvSpPr>
            <p:cNvPr id="51" name="TextBox 10"/>
            <p:cNvSpPr txBox="1">
              <a:spLocks noChangeArrowheads="1"/>
            </p:cNvSpPr>
            <p:nvPr/>
          </p:nvSpPr>
          <p:spPr bwMode="auto">
            <a:xfrm rot="16200000">
              <a:off x="7411798" y="22456097"/>
              <a:ext cx="3710252" cy="1012586"/>
            </a:xfrm>
            <a:prstGeom prst="rect">
              <a:avLst/>
            </a:prstGeom>
            <a:solidFill>
              <a:schemeClr val="bg1"/>
            </a:solidFill>
            <a:ln w="9525">
              <a:noFill/>
              <a:miter lim="800000"/>
              <a:headEnd/>
              <a:tailEnd/>
            </a:ln>
          </p:spPr>
          <p:txBody>
            <a:bodyPr wrap="none">
              <a:spAutoFit/>
            </a:bodyPr>
            <a:lstStyle/>
            <a:p>
              <a:r>
                <a:rPr lang="en-US" sz="800" dirty="0"/>
                <a:t>Reflectivity, %</a:t>
              </a:r>
            </a:p>
          </p:txBody>
        </p:sp>
      </p:grpSp>
      <p:grpSp>
        <p:nvGrpSpPr>
          <p:cNvPr id="52" name="Group 199"/>
          <p:cNvGrpSpPr/>
          <p:nvPr/>
        </p:nvGrpSpPr>
        <p:grpSpPr>
          <a:xfrm>
            <a:off x="4361235" y="5127626"/>
            <a:ext cx="2269787" cy="1662289"/>
            <a:chOff x="-762000" y="0"/>
            <a:chExt cx="10668000" cy="7978988"/>
          </a:xfrm>
        </p:grpSpPr>
        <p:pic>
          <p:nvPicPr>
            <p:cNvPr id="59" name="Picture 6" descr="http://www.star.nesdis.noaa.gov/smcd/spb/wyu/OMPS/Profile/V8/TS.tropics-90w0.OMPS.NOAA1819_cha7to9_InitR.png"/>
            <p:cNvPicPr>
              <a:picLocks noChangeAspect="1" noChangeArrowheads="1"/>
            </p:cNvPicPr>
            <p:nvPr/>
          </p:nvPicPr>
          <p:blipFill>
            <a:blip r:embed="rId9" cstate="print">
              <a:lum bright="-20000" contrast="40000"/>
            </a:blip>
            <a:srcRect l="2930" r="4762"/>
            <a:stretch>
              <a:fillRect/>
            </a:stretch>
          </p:blipFill>
          <p:spPr bwMode="auto">
            <a:xfrm>
              <a:off x="4495800" y="228600"/>
              <a:ext cx="5169894" cy="4000500"/>
            </a:xfrm>
            <a:prstGeom prst="rect">
              <a:avLst/>
            </a:prstGeom>
            <a:noFill/>
          </p:spPr>
        </p:pic>
        <p:sp>
          <p:nvSpPr>
            <p:cNvPr id="60" name="TextBox 59"/>
            <p:cNvSpPr txBox="1"/>
            <p:nvPr/>
          </p:nvSpPr>
          <p:spPr>
            <a:xfrm>
              <a:off x="4495801" y="3990202"/>
              <a:ext cx="5410199" cy="3988786"/>
            </a:xfrm>
            <a:prstGeom prst="rect">
              <a:avLst/>
            </a:prstGeom>
            <a:noFill/>
          </p:spPr>
          <p:txBody>
            <a:bodyPr wrap="square" rtlCol="0">
              <a:spAutoFit/>
            </a:bodyPr>
            <a:lstStyle/>
            <a:p>
              <a:r>
                <a:rPr lang="en-US" sz="300" dirty="0" smtClean="0">
                  <a:latin typeface="Times New Roman" pitchFamily="18" charset="0"/>
                  <a:cs typeface="Times New Roman" pitchFamily="18" charset="0"/>
                </a:rPr>
                <a:t>Initial Measurement Residuals for the OMPS NP Version 8 Profile Product: The nine figures show the initial residuals for profile wavelengths [252, 274, 283, 288, 292, 298, 302, 306 and 313 nm, (a) to (</a:t>
              </a:r>
              <a:r>
                <a:rPr lang="en-US" sz="300" dirty="0" err="1" smtClean="0">
                  <a:latin typeface="Times New Roman" pitchFamily="18" charset="0"/>
                  <a:cs typeface="Times New Roman" pitchFamily="18" charset="0"/>
                </a:rPr>
                <a:t>i</a:t>
              </a:r>
              <a:r>
                <a:rPr lang="en-US" sz="300" dirty="0" smtClean="0">
                  <a:latin typeface="Times New Roman" pitchFamily="18" charset="0"/>
                  <a:cs typeface="Times New Roman" pitchFamily="18" charset="0"/>
                </a:rPr>
                <a:t>), respectively] for the V8PRO product from S-NPP </a:t>
              </a:r>
              <a:r>
                <a:rPr lang="en-US" sz="300" b="1" dirty="0" smtClean="0">
                  <a:solidFill>
                    <a:srgbClr val="FF0000"/>
                  </a:solidFill>
                  <a:latin typeface="Times New Roman" pitchFamily="18" charset="0"/>
                  <a:cs typeface="Times New Roman" pitchFamily="18" charset="0"/>
                </a:rPr>
                <a:t>OMPS</a:t>
              </a:r>
              <a:r>
                <a:rPr lang="en-US" sz="300" dirty="0" smtClean="0">
                  <a:latin typeface="Times New Roman" pitchFamily="18" charset="0"/>
                  <a:cs typeface="Times New Roman" pitchFamily="18" charset="0"/>
                </a:rPr>
                <a:t> compared to the same product for the operational </a:t>
              </a:r>
              <a:r>
                <a:rPr lang="en-US" sz="300" b="1" dirty="0" smtClean="0">
                  <a:latin typeface="Times New Roman" pitchFamily="18" charset="0"/>
                  <a:cs typeface="Times New Roman" pitchFamily="18" charset="0"/>
                </a:rPr>
                <a:t>NOAA-18</a:t>
              </a:r>
              <a:r>
                <a:rPr lang="en-US" sz="300" dirty="0" smtClean="0">
                  <a:latin typeface="Times New Roman" pitchFamily="18" charset="0"/>
                  <a:cs typeface="Times New Roman" pitchFamily="18" charset="0"/>
                </a:rPr>
                <a:t> and </a:t>
              </a:r>
              <a:r>
                <a:rPr lang="en-US" sz="300" b="1" dirty="0" smtClean="0">
                  <a:solidFill>
                    <a:srgbClr val="575DD3"/>
                  </a:solidFill>
                  <a:latin typeface="Times New Roman" pitchFamily="18" charset="0"/>
                  <a:cs typeface="Times New Roman" pitchFamily="18" charset="0"/>
                </a:rPr>
                <a:t>NOAA-19</a:t>
              </a:r>
              <a:r>
                <a:rPr lang="en-US" sz="300" dirty="0" smtClean="0">
                  <a:latin typeface="Times New Roman" pitchFamily="18" charset="0"/>
                  <a:cs typeface="Times New Roman" pitchFamily="18" charset="0"/>
                </a:rPr>
                <a:t> SBUV/2 for the equatorial daily zonal means (20N to 20S) with 0-90W removed to avoid South Atlantic Anomaly effects. The residuals are in N-values (1 N unit ~ 2.3%). The time period is the first six months of this year (February to June for OMPS). Notice that the residuals for OMPS, have maintained a persistent bias relative to the SBUV/2 residuals. This processing uses a fixed day one solar spectrum only adjusted for Earth/Sun distance . This will be refined in the future to use the Mg II Solar Index and response scale factors to adjust for changes in solar activity.</a:t>
              </a:r>
            </a:p>
          </p:txBody>
        </p:sp>
        <p:pic>
          <p:nvPicPr>
            <p:cNvPr id="61" name="Picture 2" descr="http://www.star.nesdis.noaa.gov/smcd/spb/wyu/OMPS/Profile/V8/TS.tropics-90w0.OMPS.NOAA1819_cha1to3_InitR.png"/>
            <p:cNvPicPr>
              <a:picLocks noChangeAspect="1" noChangeArrowheads="1"/>
            </p:cNvPicPr>
            <p:nvPr/>
          </p:nvPicPr>
          <p:blipFill>
            <a:blip r:embed="rId10" cstate="print">
              <a:lum bright="-20000" contrast="40000"/>
            </a:blip>
            <a:srcRect l="2930" r="6227"/>
            <a:stretch>
              <a:fillRect/>
            </a:stretch>
          </p:blipFill>
          <p:spPr bwMode="auto">
            <a:xfrm>
              <a:off x="-762000" y="198456"/>
              <a:ext cx="5087844" cy="4000500"/>
            </a:xfrm>
            <a:prstGeom prst="rect">
              <a:avLst/>
            </a:prstGeom>
            <a:noFill/>
          </p:spPr>
        </p:pic>
        <p:sp>
          <p:nvSpPr>
            <p:cNvPr id="62" name="Title 1"/>
            <p:cNvSpPr txBox="1">
              <a:spLocks/>
            </p:cNvSpPr>
            <p:nvPr/>
          </p:nvSpPr>
          <p:spPr>
            <a:xfrm>
              <a:off x="762000" y="0"/>
              <a:ext cx="8077200" cy="381000"/>
            </a:xfrm>
            <a:prstGeom prst="rect">
              <a:avLst/>
            </a:prstGeom>
          </p:spPr>
          <p:txBody>
            <a:bodyPr vert="horz" lIns="91440" tIns="45720" rIns="91440" bIns="45720" rtlCol="0" anchor="ctr">
              <a:noAutofit/>
            </a:bodyPr>
            <a:lstStyle/>
            <a:p>
              <a:pPr algn="ctr" defTabSz="192714">
                <a:spcBef>
                  <a:spcPct val="0"/>
                </a:spcBef>
                <a:defRPr/>
              </a:pPr>
              <a:r>
                <a:rPr lang="en-US" sz="400" dirty="0" smtClean="0">
                  <a:latin typeface="+mj-lt"/>
                  <a:ea typeface="+mj-ea"/>
                  <a:cs typeface="+mj-cs"/>
                </a:rPr>
                <a:t>Time series of initial V8PRO residuals for OMPS NP February through June</a:t>
              </a:r>
              <a:endParaRPr lang="en-US" sz="400" dirty="0">
                <a:latin typeface="+mj-lt"/>
                <a:ea typeface="+mj-ea"/>
                <a:cs typeface="+mj-cs"/>
              </a:endParaRPr>
            </a:p>
          </p:txBody>
        </p:sp>
        <p:pic>
          <p:nvPicPr>
            <p:cNvPr id="63" name="Picture 4" descr="http://www.star.nesdis.noaa.gov/smcd/spb/wyu/OMPS/Profile/V8/TS.tropics-90w0.OMPS.NOAA1819_cha4to6_InitR.png"/>
            <p:cNvPicPr>
              <a:picLocks noChangeAspect="1" noChangeArrowheads="1"/>
            </p:cNvPicPr>
            <p:nvPr/>
          </p:nvPicPr>
          <p:blipFill>
            <a:blip r:embed="rId11" cstate="print">
              <a:lum bright="-20000" contrast="40000"/>
            </a:blip>
            <a:srcRect l="2930" t="2619" r="4762"/>
            <a:stretch>
              <a:fillRect/>
            </a:stretch>
          </p:blipFill>
          <p:spPr bwMode="auto">
            <a:xfrm>
              <a:off x="-762000" y="4059674"/>
              <a:ext cx="5169894" cy="3895727"/>
            </a:xfrm>
            <a:prstGeom prst="rect">
              <a:avLst/>
            </a:prstGeom>
            <a:noFill/>
          </p:spPr>
        </p:pic>
      </p:grpSp>
      <p:pic>
        <p:nvPicPr>
          <p:cNvPr id="64" name="Picture 63"/>
          <p:cNvPicPr>
            <a:picLocks noChangeAspect="1"/>
          </p:cNvPicPr>
          <p:nvPr/>
        </p:nvPicPr>
        <p:blipFill>
          <a:blip r:embed="rId12" cstate="print">
            <a:lum bright="-20000" contrast="40000"/>
          </a:blip>
          <a:srcRect/>
          <a:stretch>
            <a:fillRect/>
          </a:stretch>
        </p:blipFill>
        <p:spPr bwMode="auto">
          <a:xfrm>
            <a:off x="4588213" y="2730500"/>
            <a:ext cx="1350511" cy="762000"/>
          </a:xfrm>
          <a:prstGeom prst="rect">
            <a:avLst/>
          </a:prstGeom>
          <a:noFill/>
          <a:ln w="9525">
            <a:noFill/>
            <a:miter lim="800000"/>
            <a:headEnd/>
            <a:tailEnd/>
          </a:ln>
        </p:spPr>
      </p:pic>
      <p:sp>
        <p:nvSpPr>
          <p:cNvPr id="65" name="Rectangle 64"/>
          <p:cNvSpPr/>
          <p:nvPr/>
        </p:nvSpPr>
        <p:spPr>
          <a:xfrm>
            <a:off x="5950085" y="2746376"/>
            <a:ext cx="3015574" cy="692497"/>
          </a:xfrm>
          <a:prstGeom prst="rect">
            <a:avLst/>
          </a:prstGeom>
        </p:spPr>
        <p:txBody>
          <a:bodyPr wrap="square" lIns="0" tIns="0" rIns="0" bIns="0">
            <a:spAutoFit/>
          </a:bodyPr>
          <a:lstStyle/>
          <a:p>
            <a:r>
              <a:rPr lang="en-US" sz="500" b="1" dirty="0" smtClean="0">
                <a:latin typeface="Times New Roman" pitchFamily="18" charset="0"/>
                <a:cs typeface="Times New Roman" pitchFamily="18" charset="0"/>
              </a:rPr>
              <a:t>A set of corrections to adjust the Solar irradiance spectra to match the Earth radiance spectra is computed by the following method. For each of the 196 wavelengths and each of the 35 cross-track pixel aggregations, a high-spectral resolution reference solar spectra is convolved with the OMPS bandpasses for a discrete set of band centers placed from -0.06 to +0.06 nm about the nominal Earth-view band center. The changes in the solar irradiance for wavelength scale shift is well approximated by a quadratic in this shift quantity as shown in the figure above. The </a:t>
            </a:r>
            <a:r>
              <a:rPr lang="en-US" sz="500" b="1" dirty="0" smtClean="0">
                <a:solidFill>
                  <a:srgbClr val="00B050"/>
                </a:solidFill>
                <a:latin typeface="Times New Roman" pitchFamily="18" charset="0"/>
                <a:cs typeface="Times New Roman" pitchFamily="18" charset="0"/>
              </a:rPr>
              <a:t>green dots</a:t>
            </a:r>
            <a:r>
              <a:rPr lang="en-US" sz="500" b="1" dirty="0" smtClean="0">
                <a:latin typeface="Times New Roman" pitchFamily="18" charset="0"/>
                <a:cs typeface="Times New Roman" pitchFamily="18" charset="0"/>
              </a:rPr>
              <a:t> represent the computed shifted proxy solar irradiances relative to the unshifted value. The solid line represents the quadratic fit to these differences to use as a correction. A 196X35X3 matrix of the quadratic coefficients is read into the program and used to calculate adjustments to the solar irradiance for the wavelength scale differences with the Earth radiance scales.</a:t>
            </a:r>
            <a:endParaRPr lang="en-US" sz="500" b="1" dirty="0">
              <a:latin typeface="Times New Roman" pitchFamily="18" charset="0"/>
              <a:cs typeface="Times New Roman" pitchFamily="18" charset="0"/>
            </a:endParaRPr>
          </a:p>
        </p:txBody>
      </p:sp>
      <p:grpSp>
        <p:nvGrpSpPr>
          <p:cNvPr id="58" name="Group 214"/>
          <p:cNvGrpSpPr/>
          <p:nvPr/>
        </p:nvGrpSpPr>
        <p:grpSpPr>
          <a:xfrm>
            <a:off x="6695872" y="5127626"/>
            <a:ext cx="2286000" cy="1573561"/>
            <a:chOff x="-198783" y="601903"/>
            <a:chExt cx="9342783" cy="6256097"/>
          </a:xfrm>
        </p:grpSpPr>
        <p:pic>
          <p:nvPicPr>
            <p:cNvPr id="67" name="Picture 2" descr="http://www.star.nesdis.noaa.gov/smcd/spb/wyu/OMPS/Toz/omi/6.2012/OMI_20120615_aitoff.png"/>
            <p:cNvPicPr>
              <a:picLocks noChangeAspect="1" noChangeArrowheads="1"/>
            </p:cNvPicPr>
            <p:nvPr/>
          </p:nvPicPr>
          <p:blipFill>
            <a:blip r:embed="rId13" cstate="print"/>
            <a:srcRect/>
            <a:stretch>
              <a:fillRect/>
            </a:stretch>
          </p:blipFill>
          <p:spPr bwMode="auto">
            <a:xfrm>
              <a:off x="0" y="3505200"/>
              <a:ext cx="4400550" cy="3352800"/>
            </a:xfrm>
            <a:prstGeom prst="rect">
              <a:avLst/>
            </a:prstGeom>
            <a:noFill/>
            <a:ln w="9525">
              <a:noFill/>
              <a:miter lim="800000"/>
              <a:headEnd/>
              <a:tailEnd/>
            </a:ln>
          </p:spPr>
        </p:pic>
        <p:pic>
          <p:nvPicPr>
            <p:cNvPr id="68" name="Picture 6" descr="http://www.star.nesdis.noaa.gov/smcd/spb/wyu/OMPS/Toz/V8/6.2012/omps_V8TOZ20120615_aitoff.png"/>
            <p:cNvPicPr>
              <a:picLocks noChangeAspect="1" noChangeArrowheads="1"/>
            </p:cNvPicPr>
            <p:nvPr/>
          </p:nvPicPr>
          <p:blipFill>
            <a:blip r:embed="rId14" cstate="print"/>
            <a:srcRect/>
            <a:stretch>
              <a:fillRect/>
            </a:stretch>
          </p:blipFill>
          <p:spPr bwMode="auto">
            <a:xfrm>
              <a:off x="4743450" y="601903"/>
              <a:ext cx="4400550" cy="3352800"/>
            </a:xfrm>
            <a:prstGeom prst="rect">
              <a:avLst/>
            </a:prstGeom>
            <a:noFill/>
            <a:ln w="9525">
              <a:noFill/>
              <a:miter lim="800000"/>
              <a:headEnd/>
              <a:tailEnd/>
            </a:ln>
          </p:spPr>
        </p:pic>
        <p:pic>
          <p:nvPicPr>
            <p:cNvPr id="69" name="Picture 8" descr="http://www.star.nesdis.noaa.gov/smcd/spb/wyu/OMPS/Toz/Gome2/6.2012/Gome2_V8TOZ_20120615_aitoff.png"/>
            <p:cNvPicPr>
              <a:picLocks noChangeArrowheads="1"/>
            </p:cNvPicPr>
            <p:nvPr/>
          </p:nvPicPr>
          <p:blipFill>
            <a:blip r:embed="rId15" cstate="print"/>
            <a:srcRect/>
            <a:stretch>
              <a:fillRect/>
            </a:stretch>
          </p:blipFill>
          <p:spPr bwMode="auto">
            <a:xfrm>
              <a:off x="4745038" y="3502025"/>
              <a:ext cx="4398962" cy="3355975"/>
            </a:xfrm>
            <a:prstGeom prst="rect">
              <a:avLst/>
            </a:prstGeom>
            <a:noFill/>
            <a:ln w="9525">
              <a:noFill/>
              <a:miter lim="800000"/>
              <a:headEnd/>
              <a:tailEnd/>
            </a:ln>
          </p:spPr>
        </p:pic>
        <p:sp>
          <p:nvSpPr>
            <p:cNvPr id="70" name="TextBox 69"/>
            <p:cNvSpPr txBox="1">
              <a:spLocks noChangeArrowheads="1"/>
            </p:cNvSpPr>
            <p:nvPr/>
          </p:nvSpPr>
          <p:spPr bwMode="auto">
            <a:xfrm>
              <a:off x="-198783" y="685799"/>
              <a:ext cx="4770782" cy="3059111"/>
            </a:xfrm>
            <a:prstGeom prst="rect">
              <a:avLst/>
            </a:prstGeom>
            <a:noFill/>
            <a:ln w="9525">
              <a:noFill/>
              <a:miter lim="800000"/>
              <a:headEnd/>
              <a:tailEnd/>
            </a:ln>
          </p:spPr>
          <p:txBody>
            <a:bodyPr wrap="square">
              <a:spAutoFit/>
            </a:bodyPr>
            <a:lstStyle/>
            <a:p>
              <a:r>
                <a:rPr lang="en-US" sz="400" dirty="0" smtClean="0">
                  <a:latin typeface="Times New Roman" pitchFamily="18" charset="0"/>
                  <a:cs typeface="Times New Roman" pitchFamily="18" charset="0"/>
                </a:rPr>
                <a:t>Comparisons of OMPS Total Ozone Retrievals with those from EOS Aura OMI and </a:t>
              </a:r>
              <a:r>
                <a:rPr lang="en-US" sz="400" dirty="0" err="1" smtClean="0">
                  <a:latin typeface="Times New Roman" pitchFamily="18" charset="0"/>
                  <a:cs typeface="Times New Roman" pitchFamily="18" charset="0"/>
                </a:rPr>
                <a:t>EuMetSat</a:t>
              </a:r>
              <a:r>
                <a:rPr lang="en-US" sz="400" dirty="0" smtClean="0">
                  <a:latin typeface="Times New Roman" pitchFamily="18" charset="0"/>
                  <a:cs typeface="Times New Roman" pitchFamily="18" charset="0"/>
                </a:rPr>
                <a:t> </a:t>
              </a:r>
              <a:r>
                <a:rPr lang="en-US" sz="400" dirty="0" err="1" smtClean="0">
                  <a:latin typeface="Times New Roman" pitchFamily="18" charset="0"/>
                  <a:cs typeface="Times New Roman" pitchFamily="18" charset="0"/>
                </a:rPr>
                <a:t>MetOp</a:t>
              </a:r>
              <a:r>
                <a:rPr lang="en-US" sz="400" dirty="0" smtClean="0">
                  <a:latin typeface="Times New Roman" pitchFamily="18" charset="0"/>
                  <a:cs typeface="Times New Roman" pitchFamily="18" charset="0"/>
                </a:rPr>
                <a:t>-A GOME-2. Data for all three maps are processed with the Version 8 algorithm. (OMI is processed by the NASA EOS Aura Science Team.) There is general agreement between the three products but the OMPS requires additional work before it will be of Climate Data Record quality. For example, the “scalloping” in the Equatorial region is produced by inaccuracies in the cross-track calibration.</a:t>
              </a:r>
            </a:p>
          </p:txBody>
        </p:sp>
      </p:grpSp>
      <p:sp>
        <p:nvSpPr>
          <p:cNvPr id="71" name="Text Box 12"/>
          <p:cNvSpPr txBox="1">
            <a:spLocks noChangeArrowheads="1"/>
          </p:cNvSpPr>
          <p:nvPr/>
        </p:nvSpPr>
        <p:spPr bwMode="auto">
          <a:xfrm>
            <a:off x="2156298" y="2369007"/>
            <a:ext cx="1929850" cy="152904"/>
          </a:xfrm>
          <a:prstGeom prst="rect">
            <a:avLst/>
          </a:prstGeom>
          <a:noFill/>
          <a:ln w="9525">
            <a:noFill/>
            <a:miter lim="800000"/>
            <a:headEnd/>
            <a:tailEnd/>
          </a:ln>
        </p:spPr>
        <p:txBody>
          <a:bodyPr wrap="none" lIns="18968" tIns="9863" rIns="18968" bIns="9863">
            <a:spAutoFit/>
          </a:bodyPr>
          <a:lstStyle/>
          <a:p>
            <a:pPr>
              <a:lnSpc>
                <a:spcPct val="96000"/>
              </a:lnSpc>
              <a:buClr>
                <a:srgbClr val="FFFF00"/>
              </a:buClr>
              <a:tabLst>
                <a:tab pos="0" algn="l"/>
                <a:tab pos="94349" algn="l"/>
                <a:tab pos="189034" algn="l"/>
                <a:tab pos="283717" algn="l"/>
                <a:tab pos="378402" algn="l"/>
                <a:tab pos="473085" algn="l"/>
                <a:tab pos="567769" algn="l"/>
                <a:tab pos="662453" algn="l"/>
                <a:tab pos="757137" algn="l"/>
                <a:tab pos="851820" algn="l"/>
                <a:tab pos="946505" algn="l"/>
                <a:tab pos="1041188" algn="l"/>
                <a:tab pos="1135873" algn="l"/>
                <a:tab pos="1230556" algn="l"/>
                <a:tab pos="1325240" algn="l"/>
                <a:tab pos="1419924" algn="l"/>
                <a:tab pos="1514608" algn="l"/>
                <a:tab pos="1609291" algn="l"/>
                <a:tab pos="1703976" algn="l"/>
                <a:tab pos="1798660" algn="l"/>
                <a:tab pos="1893344" algn="l"/>
              </a:tabLst>
            </a:pPr>
            <a:r>
              <a:rPr lang="en-GB" sz="900" b="1" u="sng" dirty="0">
                <a:solidFill>
                  <a:srgbClr val="0000FF"/>
                </a:solidFill>
              </a:rPr>
              <a:t>Calibration System and </a:t>
            </a:r>
            <a:r>
              <a:rPr lang="en-GB" sz="900" b="1" u="sng" dirty="0" smtClean="0">
                <a:solidFill>
                  <a:srgbClr val="0000FF"/>
                </a:solidFill>
              </a:rPr>
              <a:t>Soft Calibration</a:t>
            </a:r>
            <a:endParaRPr lang="en-GB" sz="900" b="1" u="sng" dirty="0">
              <a:solidFill>
                <a:srgbClr val="0000FF"/>
              </a:solidFill>
            </a:endParaRPr>
          </a:p>
        </p:txBody>
      </p:sp>
      <p:sp>
        <p:nvSpPr>
          <p:cNvPr id="72" name="Text Box 194"/>
          <p:cNvSpPr txBox="1">
            <a:spLocks noChangeArrowheads="1"/>
          </p:cNvSpPr>
          <p:nvPr/>
        </p:nvSpPr>
        <p:spPr bwMode="auto">
          <a:xfrm>
            <a:off x="4658468" y="730250"/>
            <a:ext cx="4242340" cy="846386"/>
          </a:xfrm>
          <a:prstGeom prst="rect">
            <a:avLst/>
          </a:prstGeom>
          <a:noFill/>
          <a:ln w="9525">
            <a:noFill/>
            <a:miter lim="800000"/>
            <a:headEnd/>
            <a:tailEnd/>
          </a:ln>
        </p:spPr>
        <p:txBody>
          <a:bodyPr wrap="square" lIns="0" tIns="0" rIns="0" bIns="0">
            <a:spAutoFit/>
          </a:bodyPr>
          <a:lstStyle/>
          <a:p>
            <a:r>
              <a:rPr lang="en-US" sz="500" b="1" dirty="0">
                <a:latin typeface="Times New Roman" pitchFamily="18" charset="0"/>
                <a:cs typeface="Times New Roman" pitchFamily="18" charset="0"/>
              </a:rPr>
              <a:t>To properly adapt the V8PRO and V8TOZ algorithms to be used with measurements obtained from the OMPS instrument, new radiative transfer look-up-tables </a:t>
            </a:r>
            <a:r>
              <a:rPr lang="en-US" sz="500" b="1" dirty="0" smtClean="0">
                <a:latin typeface="Times New Roman" pitchFamily="18" charset="0"/>
                <a:cs typeface="Times New Roman" pitchFamily="18" charset="0"/>
              </a:rPr>
              <a:t>(RT LUTs</a:t>
            </a:r>
            <a:r>
              <a:rPr lang="en-US" sz="500" b="1" dirty="0">
                <a:latin typeface="Times New Roman" pitchFamily="18" charset="0"/>
                <a:cs typeface="Times New Roman" pitchFamily="18" charset="0"/>
              </a:rPr>
              <a:t>) had to be created by using monochromatic </a:t>
            </a:r>
            <a:r>
              <a:rPr lang="en-US" sz="500" b="1" dirty="0" smtClean="0">
                <a:latin typeface="Times New Roman" pitchFamily="18" charset="0"/>
                <a:cs typeface="Times New Roman" pitchFamily="18" charset="0"/>
              </a:rPr>
              <a:t>radiance forward model results </a:t>
            </a:r>
            <a:r>
              <a:rPr lang="en-US" sz="500" b="1" dirty="0">
                <a:latin typeface="Times New Roman" pitchFamily="18" charset="0"/>
                <a:cs typeface="Times New Roman" pitchFamily="18" charset="0"/>
              </a:rPr>
              <a:t>and the OMPS instrument slit functions. The Ring effect was incorporated into the monochromatic radiance prior to the convolution with the OMPS slit functions. To account for the effects of a spectral smile in the </a:t>
            </a:r>
            <a:r>
              <a:rPr lang="en-US" sz="500" b="1" dirty="0" smtClean="0">
                <a:latin typeface="Times New Roman" pitchFamily="18" charset="0"/>
                <a:cs typeface="Times New Roman" pitchFamily="18" charset="0"/>
              </a:rPr>
              <a:t>OMPS NM </a:t>
            </a:r>
            <a:r>
              <a:rPr lang="en-US" sz="500" b="1" dirty="0">
                <a:latin typeface="Times New Roman" pitchFamily="18" charset="0"/>
                <a:cs typeface="Times New Roman" pitchFamily="18" charset="0"/>
              </a:rPr>
              <a:t>data, </a:t>
            </a:r>
            <a:r>
              <a:rPr lang="en-US" sz="500" b="1" dirty="0" smtClean="0">
                <a:latin typeface="Times New Roman" pitchFamily="18" charset="0"/>
                <a:cs typeface="Times New Roman" pitchFamily="18" charset="0"/>
              </a:rPr>
              <a:t>RT LUT </a:t>
            </a:r>
            <a:r>
              <a:rPr lang="en-US" sz="500" b="1" dirty="0">
                <a:latin typeface="Times New Roman" pitchFamily="18" charset="0"/>
                <a:cs typeface="Times New Roman" pitchFamily="18" charset="0"/>
              </a:rPr>
              <a:t>results are generated over a range around each channel’s target  wavelength. </a:t>
            </a:r>
            <a:r>
              <a:rPr lang="en-US" sz="500" b="1" dirty="0" smtClean="0">
                <a:latin typeface="Times New Roman" pitchFamily="18" charset="0"/>
                <a:cs typeface="Times New Roman" pitchFamily="18" charset="0"/>
              </a:rPr>
              <a:t>The RT LUT’s </a:t>
            </a:r>
            <a:r>
              <a:rPr lang="en-US" sz="500" b="1" dirty="0">
                <a:latin typeface="Times New Roman" pitchFamily="18" charset="0"/>
                <a:cs typeface="Times New Roman" pitchFamily="18" charset="0"/>
              </a:rPr>
              <a:t>entries are interpolated within the retrieval algorithm to construct a table at the proper wavelength center</a:t>
            </a:r>
            <a:r>
              <a:rPr lang="en-US" sz="500" b="1" dirty="0" smtClean="0">
                <a:latin typeface="Times New Roman" pitchFamily="18" charset="0"/>
                <a:cs typeface="Times New Roman" pitchFamily="18" charset="0"/>
              </a:rPr>
              <a:t>. The 12 channels for the V8TOZ have nominal band centers at: [308.7,310.8.311.9,312.6,313.2,314.4,317.6,322.4,331.3,345.4,360.2,372.8] nm. This RT LUT </a:t>
            </a:r>
            <a:r>
              <a:rPr lang="en-US" sz="500" b="1" dirty="0">
                <a:latin typeface="Times New Roman" pitchFamily="18" charset="0"/>
                <a:cs typeface="Times New Roman" pitchFamily="18" charset="0"/>
              </a:rPr>
              <a:t>interpolation scheme also allows for the correction of </a:t>
            </a:r>
            <a:r>
              <a:rPr lang="en-US" sz="500" b="1" dirty="0" smtClean="0">
                <a:latin typeface="Times New Roman" pitchFamily="18" charset="0"/>
                <a:cs typeface="Times New Roman" pitchFamily="18" charset="0"/>
              </a:rPr>
              <a:t>any identified intra-orbital shifts or long-term drift in the </a:t>
            </a:r>
            <a:r>
              <a:rPr lang="en-US" sz="500" b="1" dirty="0">
                <a:latin typeface="Times New Roman" pitchFamily="18" charset="0"/>
                <a:cs typeface="Times New Roman" pitchFamily="18" charset="0"/>
              </a:rPr>
              <a:t>wavelength </a:t>
            </a:r>
            <a:r>
              <a:rPr lang="en-US" sz="500" b="1" dirty="0" smtClean="0">
                <a:latin typeface="Times New Roman" pitchFamily="18" charset="0"/>
                <a:cs typeface="Times New Roman" pitchFamily="18" charset="0"/>
              </a:rPr>
              <a:t>scale. </a:t>
            </a:r>
          </a:p>
          <a:p>
            <a:r>
              <a:rPr lang="en-US" sz="500" b="1" dirty="0" smtClean="0">
                <a:latin typeface="Times New Roman" pitchFamily="18" charset="0"/>
                <a:cs typeface="Times New Roman" pitchFamily="18" charset="0"/>
              </a:rPr>
              <a:t>For </a:t>
            </a:r>
            <a:r>
              <a:rPr lang="en-US" sz="500" b="1" dirty="0">
                <a:latin typeface="Times New Roman" pitchFamily="18" charset="0"/>
                <a:cs typeface="Times New Roman" pitchFamily="18" charset="0"/>
              </a:rPr>
              <a:t>the V8PRO, the OMPS NP slit function was implemented into the retrieval algorithm for single-scattering calculations at </a:t>
            </a:r>
            <a:r>
              <a:rPr lang="en-US" sz="500" b="1" dirty="0" smtClean="0">
                <a:latin typeface="Times New Roman" pitchFamily="18" charset="0"/>
                <a:cs typeface="Times New Roman" pitchFamily="18" charset="0"/>
              </a:rPr>
              <a:t>the shorter wavelengths; λ </a:t>
            </a:r>
            <a:r>
              <a:rPr lang="en-US" sz="500" b="1" dirty="0">
                <a:latin typeface="Times New Roman" pitchFamily="18" charset="0"/>
                <a:cs typeface="Times New Roman" pitchFamily="18" charset="0"/>
              </a:rPr>
              <a:t>&lt; </a:t>
            </a:r>
            <a:r>
              <a:rPr lang="en-US" sz="500" b="1" dirty="0" smtClean="0">
                <a:latin typeface="Times New Roman" pitchFamily="18" charset="0"/>
                <a:cs typeface="Times New Roman" pitchFamily="18" charset="0"/>
              </a:rPr>
              <a:t>287nm.  The 12 channels currently used in the V8PRO have band centers at: [252,273,283,288,292,298,302,306,313,318,331,340] nm. The eight shortest channels are taken from the OMPS NP and the four longer channels are taken from the OMPS NM (aggregated to match the OMPS NP 250X250 KM^2 FOV).</a:t>
            </a:r>
            <a:endParaRPr lang="en-US" sz="500" b="1" dirty="0">
              <a:latin typeface="Times New Roman" pitchFamily="18" charset="0"/>
              <a:cs typeface="Times New Roman" pitchFamily="18" charset="0"/>
            </a:endParaRPr>
          </a:p>
        </p:txBody>
      </p:sp>
      <p:sp>
        <p:nvSpPr>
          <p:cNvPr id="73" name="Text Box 11"/>
          <p:cNvSpPr txBox="1">
            <a:spLocks noChangeArrowheads="1"/>
          </p:cNvSpPr>
          <p:nvPr/>
        </p:nvSpPr>
        <p:spPr bwMode="auto">
          <a:xfrm>
            <a:off x="4910294" y="3433258"/>
            <a:ext cx="796600" cy="102592"/>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smtClean="0"/>
              <a:t>Wavelength Shift, nm</a:t>
            </a:r>
            <a:endParaRPr lang="en-US" sz="700" dirty="0"/>
          </a:p>
        </p:txBody>
      </p:sp>
      <p:sp>
        <p:nvSpPr>
          <p:cNvPr id="74" name="Title 1"/>
          <p:cNvSpPr txBox="1">
            <a:spLocks/>
          </p:cNvSpPr>
          <p:nvPr/>
        </p:nvSpPr>
        <p:spPr>
          <a:xfrm>
            <a:off x="5950086" y="3429001"/>
            <a:ext cx="2804809" cy="155689"/>
          </a:xfrm>
          <a:prstGeom prst="rect">
            <a:avLst/>
          </a:prstGeom>
        </p:spPr>
        <p:txBody>
          <a:bodyPr vert="horz" lIns="0" tIns="0" rIns="0" bIns="0" rtlCol="0" anchor="ctr">
            <a:noAutofit/>
          </a:bodyPr>
          <a:lstStyle/>
          <a:p>
            <a:pPr>
              <a:spcBef>
                <a:spcPct val="0"/>
              </a:spcBef>
            </a:pPr>
            <a:r>
              <a:rPr lang="en-GB" sz="800" b="1" u="sng" dirty="0" smtClean="0">
                <a:solidFill>
                  <a:srgbClr val="0000FF"/>
                </a:solidFill>
              </a:rPr>
              <a:t>Comparisons to Contemporaneous Record Components</a:t>
            </a:r>
            <a:endParaRPr lang="en-US" sz="800" dirty="0" smtClean="0">
              <a:latin typeface="+mj-lt"/>
              <a:ea typeface="+mj-ea"/>
              <a:cs typeface="+mj-cs"/>
            </a:endParaRPr>
          </a:p>
        </p:txBody>
      </p:sp>
      <p:pic>
        <p:nvPicPr>
          <p:cNvPr id="75" name="Picture 2"/>
          <p:cNvPicPr>
            <a:picLocks noChangeAspect="1" noChangeArrowheads="1"/>
          </p:cNvPicPr>
          <p:nvPr/>
        </p:nvPicPr>
        <p:blipFill>
          <a:blip r:embed="rId16" cstate="print">
            <a:lum bright="-20000" contrast="40000"/>
          </a:blip>
          <a:srcRect/>
          <a:stretch>
            <a:fillRect/>
          </a:stretch>
        </p:blipFill>
        <p:spPr bwMode="auto">
          <a:xfrm>
            <a:off x="7149830" y="3810001"/>
            <a:ext cx="1945532" cy="1279591"/>
          </a:xfrm>
          <a:prstGeom prst="rect">
            <a:avLst/>
          </a:prstGeom>
          <a:noFill/>
          <a:ln w="9525">
            <a:noFill/>
            <a:miter lim="800000"/>
            <a:headEnd/>
            <a:tailEnd/>
          </a:ln>
        </p:spPr>
      </p:pic>
      <p:sp>
        <p:nvSpPr>
          <p:cNvPr id="76" name="TextBox 75"/>
          <p:cNvSpPr txBox="1"/>
          <p:nvPr/>
        </p:nvSpPr>
        <p:spPr>
          <a:xfrm>
            <a:off x="4442299" y="3857625"/>
            <a:ext cx="1329447" cy="1250566"/>
          </a:xfrm>
          <a:prstGeom prst="rect">
            <a:avLst/>
          </a:prstGeom>
          <a:noFill/>
        </p:spPr>
        <p:txBody>
          <a:bodyPr wrap="square" lIns="19272" tIns="9636" rIns="19272" bIns="9636" rtlCol="0">
            <a:spAutoFit/>
          </a:bodyPr>
          <a:lstStyle/>
          <a:p>
            <a:r>
              <a:rPr lang="en-US" sz="500" b="1" dirty="0" smtClean="0">
                <a:latin typeface="Times New Roman" pitchFamily="18" charset="0"/>
                <a:cs typeface="Times New Roman" pitchFamily="18" charset="0"/>
              </a:rPr>
              <a:t>For the ozone profile products will make zonal mean comparisons. We will also use chasing orbit comparisons – orbits with nadir tracks closely matched in space and time. An example pair of orbits is given in the figure to the right. We will also use no-local-time-difference latitude comparisons – If one examines a pair of ascending and descending polar-orbiting satellites, e.g., S-NPP and NOAA-17, they will find two latitudes where the nadir views are at the same local time of day for both. One is on the day side and the other 180</a:t>
            </a:r>
            <a:r>
              <a:rPr lang="en-GB" sz="500" b="1" dirty="0" smtClean="0">
                <a:latin typeface="Times New Roman" pitchFamily="18" charset="0"/>
                <a:cs typeface="Times New Roman" pitchFamily="18" charset="0"/>
              </a:rPr>
              <a:t>°</a:t>
            </a:r>
            <a:r>
              <a:rPr lang="en-US" sz="500" b="1" dirty="0" smtClean="0">
                <a:latin typeface="Times New Roman" pitchFamily="18" charset="0"/>
                <a:cs typeface="Times New Roman" pitchFamily="18" charset="0"/>
              </a:rPr>
              <a:t> away on the night side with a 12-hour difference in local time. This allows comparisons with similar viewing conditions and avoids complications from diurnal effects.</a:t>
            </a:r>
            <a:endParaRPr lang="en-US" sz="500" dirty="0"/>
          </a:p>
        </p:txBody>
      </p:sp>
      <p:grpSp>
        <p:nvGrpSpPr>
          <p:cNvPr id="66" name="Group 243"/>
          <p:cNvGrpSpPr/>
          <p:nvPr/>
        </p:nvGrpSpPr>
        <p:grpSpPr>
          <a:xfrm>
            <a:off x="5779366" y="3857625"/>
            <a:ext cx="1370462" cy="1213842"/>
            <a:chOff x="27163026" y="18669000"/>
            <a:chExt cx="6441174" cy="5826440"/>
          </a:xfrm>
        </p:grpSpPr>
        <p:grpSp>
          <p:nvGrpSpPr>
            <p:cNvPr id="77" name="Group 237"/>
            <p:cNvGrpSpPr/>
            <p:nvPr/>
          </p:nvGrpSpPr>
          <p:grpSpPr>
            <a:xfrm>
              <a:off x="27355800" y="18669000"/>
              <a:ext cx="6248400" cy="5715000"/>
              <a:chOff x="44653200" y="16230600"/>
              <a:chExt cx="6248400" cy="5715000"/>
            </a:xfrm>
          </p:grpSpPr>
          <p:grpSp>
            <p:nvGrpSpPr>
              <p:cNvPr id="78" name="Group 236"/>
              <p:cNvGrpSpPr/>
              <p:nvPr/>
            </p:nvGrpSpPr>
            <p:grpSpPr>
              <a:xfrm>
                <a:off x="44653200" y="16230600"/>
                <a:ext cx="6248400" cy="5715000"/>
                <a:chOff x="44653200" y="16230600"/>
                <a:chExt cx="6248400" cy="5715000"/>
              </a:xfrm>
            </p:grpSpPr>
            <p:pic>
              <p:nvPicPr>
                <p:cNvPr id="83" name="Picture 2"/>
                <p:cNvPicPr>
                  <a:picLocks noChangeAspect="1" noChangeArrowheads="1"/>
                </p:cNvPicPr>
                <p:nvPr/>
              </p:nvPicPr>
              <p:blipFill>
                <a:blip r:embed="rId17" cstate="print"/>
                <a:srcRect/>
                <a:stretch>
                  <a:fillRect/>
                </a:stretch>
              </p:blipFill>
              <p:spPr bwMode="auto">
                <a:xfrm>
                  <a:off x="44653200" y="16230600"/>
                  <a:ext cx="6248400" cy="5715000"/>
                </a:xfrm>
                <a:prstGeom prst="rect">
                  <a:avLst/>
                </a:prstGeom>
                <a:noFill/>
                <a:ln w="9525">
                  <a:noFill/>
                  <a:miter lim="800000"/>
                  <a:headEnd/>
                  <a:tailEnd/>
                </a:ln>
              </p:spPr>
            </p:pic>
            <p:sp>
              <p:nvSpPr>
                <p:cNvPr id="84" name="Rectangle 83"/>
                <p:cNvSpPr/>
                <p:nvPr/>
              </p:nvSpPr>
              <p:spPr>
                <a:xfrm>
                  <a:off x="47701200" y="16611600"/>
                  <a:ext cx="2819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46653449" y="16411574"/>
                <a:ext cx="3962400" cy="4431984"/>
              </a:xfrm>
              <a:prstGeom prst="rect">
                <a:avLst/>
              </a:prstGeom>
              <a:noFill/>
            </p:spPr>
            <p:txBody>
              <a:bodyPr wrap="square" lIns="0" tIns="0" rIns="0" bIns="0" rtlCol="0">
                <a:spAutoFit/>
              </a:bodyPr>
              <a:lstStyle/>
              <a:p>
                <a:r>
                  <a:rPr lang="en-US" sz="400" dirty="0" smtClean="0">
                    <a:latin typeface="Times New Roman" pitchFamily="18" charset="0"/>
                    <a:cs typeface="Times New Roman" pitchFamily="18" charset="0"/>
                  </a:rPr>
                  <a:t>The NOAA-19 POES is in a similar orbit as the S-NPP spacecraft (sun-synchronous polar orbit with close to 1:30 PM local time ascending node equator crossing). Approximately every 12 days the two satellites’ orbits align very well in both space and time. This figure shows the measurements locations for a pair of orbits on May 16, 2012 the asterisks are S-NPP OMPS NP FOV locations and the diamonds are NOAA-19 SBUV/2 FOV locations. Given the large fields-of-view of the two instruments, these matchup orbits provide a good source of comparisons. </a:t>
                </a:r>
              </a:p>
            </p:txBody>
          </p:sp>
        </p:grpSp>
        <p:sp>
          <p:nvSpPr>
            <p:cNvPr id="79" name="Text Box 11"/>
            <p:cNvSpPr txBox="1">
              <a:spLocks noChangeArrowheads="1"/>
            </p:cNvSpPr>
            <p:nvPr/>
          </p:nvSpPr>
          <p:spPr bwMode="auto">
            <a:xfrm>
              <a:off x="28575001" y="24002999"/>
              <a:ext cx="4429817" cy="492441"/>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smtClean="0"/>
                <a:t>Longitude, Degrees East</a:t>
              </a:r>
              <a:endParaRPr lang="en-US" sz="700" dirty="0"/>
            </a:p>
          </p:txBody>
        </p:sp>
        <p:sp>
          <p:nvSpPr>
            <p:cNvPr id="80" name="Text Box 11"/>
            <p:cNvSpPr txBox="1">
              <a:spLocks noChangeArrowheads="1"/>
            </p:cNvSpPr>
            <p:nvPr/>
          </p:nvSpPr>
          <p:spPr bwMode="auto">
            <a:xfrm rot="16200000">
              <a:off x="25156217" y="21056806"/>
              <a:ext cx="4495799" cy="482182"/>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smtClean="0"/>
                <a:t>Latitude, Degrees North</a:t>
              </a:r>
              <a:endParaRPr lang="en-US" sz="700" dirty="0"/>
            </a:p>
          </p:txBody>
        </p:sp>
      </p:grpSp>
      <p:grpSp>
        <p:nvGrpSpPr>
          <p:cNvPr id="81" name="Group 246"/>
          <p:cNvGrpSpPr/>
          <p:nvPr/>
        </p:nvGrpSpPr>
        <p:grpSpPr>
          <a:xfrm>
            <a:off x="1881298" y="3439073"/>
            <a:ext cx="2474308" cy="1967052"/>
            <a:chOff x="8842100" y="16507549"/>
            <a:chExt cx="11629249" cy="9441851"/>
          </a:xfrm>
        </p:grpSpPr>
        <p:grpSp>
          <p:nvGrpSpPr>
            <p:cNvPr id="85" name="Group 224"/>
            <p:cNvGrpSpPr/>
            <p:nvPr/>
          </p:nvGrpSpPr>
          <p:grpSpPr>
            <a:xfrm>
              <a:off x="9331667" y="16507549"/>
              <a:ext cx="11139682" cy="9441851"/>
              <a:chOff x="-9982200" y="16764000"/>
              <a:chExt cx="9046320" cy="7120333"/>
            </a:xfrm>
          </p:grpSpPr>
          <p:sp>
            <p:nvSpPr>
              <p:cNvPr id="89" name="Title 1"/>
              <p:cNvSpPr txBox="1">
                <a:spLocks/>
              </p:cNvSpPr>
              <p:nvPr/>
            </p:nvSpPr>
            <p:spPr>
              <a:xfrm>
                <a:off x="-9948959" y="16764000"/>
                <a:ext cx="8991601" cy="563563"/>
              </a:xfrm>
              <a:prstGeom prst="rect">
                <a:avLst/>
              </a:prstGeom>
            </p:spPr>
            <p:txBody>
              <a:bodyPr vert="horz" lIns="0" tIns="0" rIns="0" bIns="0" rtlCol="0" anchor="ctr">
                <a:noAutofit/>
              </a:bodyPr>
              <a:lstStyle/>
              <a:p>
                <a:pPr>
                  <a:spcBef>
                    <a:spcPct val="0"/>
                  </a:spcBef>
                </a:pPr>
                <a:r>
                  <a:rPr lang="en-GB" sz="800" b="1" u="sng" dirty="0" smtClean="0">
                    <a:solidFill>
                      <a:srgbClr val="0000FF"/>
                    </a:solidFill>
                  </a:rPr>
                  <a:t>Noise and Stray Light for OMPS NP Radiances</a:t>
                </a:r>
                <a:endParaRPr lang="en-US" sz="800" dirty="0" smtClean="0">
                  <a:latin typeface="+mj-lt"/>
                  <a:ea typeface="+mj-ea"/>
                  <a:cs typeface="+mj-cs"/>
                </a:endParaRPr>
              </a:p>
            </p:txBody>
          </p:sp>
          <p:pic>
            <p:nvPicPr>
              <p:cNvPr id="90" name="Picture 2"/>
              <p:cNvPicPr>
                <a:picLocks noChangeAspect="1" noChangeArrowheads="1"/>
              </p:cNvPicPr>
              <p:nvPr/>
            </p:nvPicPr>
            <p:blipFill>
              <a:blip r:embed="rId18" cstate="print">
                <a:lum bright="-20000" contrast="40000"/>
              </a:blip>
              <a:srcRect l="1666" b="6071"/>
              <a:stretch>
                <a:fillRect/>
              </a:stretch>
            </p:blipFill>
            <p:spPr bwMode="auto">
              <a:xfrm>
                <a:off x="-9982200" y="20269200"/>
                <a:ext cx="4495800" cy="3124200"/>
              </a:xfrm>
              <a:prstGeom prst="rect">
                <a:avLst/>
              </a:prstGeom>
              <a:noFill/>
              <a:ln w="9525">
                <a:noFill/>
                <a:miter lim="800000"/>
                <a:headEnd/>
                <a:tailEnd/>
              </a:ln>
            </p:spPr>
          </p:pic>
          <p:pic>
            <p:nvPicPr>
              <p:cNvPr id="91" name="Picture 3"/>
              <p:cNvPicPr>
                <a:picLocks noChangeAspect="1" noChangeArrowheads="1"/>
              </p:cNvPicPr>
              <p:nvPr/>
            </p:nvPicPr>
            <p:blipFill>
              <a:blip r:embed="rId19" cstate="print">
                <a:lum bright="-20000" contrast="40000"/>
              </a:blip>
              <a:srcRect l="1427" b="8888"/>
              <a:stretch>
                <a:fillRect/>
              </a:stretch>
            </p:blipFill>
            <p:spPr bwMode="auto">
              <a:xfrm>
                <a:off x="-5334000" y="17373600"/>
                <a:ext cx="4343400" cy="3124200"/>
              </a:xfrm>
              <a:prstGeom prst="rect">
                <a:avLst/>
              </a:prstGeom>
              <a:noFill/>
              <a:ln w="9525">
                <a:noFill/>
                <a:miter lim="800000"/>
                <a:headEnd/>
                <a:tailEnd/>
              </a:ln>
            </p:spPr>
          </p:pic>
          <p:sp>
            <p:nvSpPr>
              <p:cNvPr id="92" name="TextBox 6"/>
              <p:cNvSpPr txBox="1">
                <a:spLocks noChangeArrowheads="1"/>
              </p:cNvSpPr>
              <p:nvPr/>
            </p:nvSpPr>
            <p:spPr bwMode="auto">
              <a:xfrm>
                <a:off x="-9982200" y="17359645"/>
                <a:ext cx="4426763" cy="3230858"/>
              </a:xfrm>
              <a:prstGeom prst="rect">
                <a:avLst/>
              </a:prstGeom>
              <a:noFill/>
              <a:ln w="9525">
                <a:noFill/>
                <a:miter lim="800000"/>
                <a:headEnd/>
                <a:tailEnd/>
              </a:ln>
            </p:spPr>
            <p:txBody>
              <a:bodyPr wrap="square">
                <a:spAutoFit/>
              </a:bodyPr>
              <a:lstStyle/>
              <a:p>
                <a:r>
                  <a:rPr lang="en-US" sz="400" dirty="0" smtClean="0">
                    <a:latin typeface="Times New Roman" pitchFamily="18" charset="0"/>
                    <a:cs typeface="Times New Roman" pitchFamily="18" charset="0"/>
                  </a:rPr>
                  <a:t>Estimates of noise in the OMPS NP measurements. The Root-Mean-Squared Residuals (RMSRs in % of the average signal) </a:t>
                </a:r>
                <a:r>
                  <a:rPr lang="en-US" sz="400" dirty="0">
                    <a:latin typeface="Times New Roman" pitchFamily="18" charset="0"/>
                    <a:cs typeface="Times New Roman" pitchFamily="18" charset="0"/>
                  </a:rPr>
                  <a:t>estimates on the right were computed </a:t>
                </a:r>
                <a:r>
                  <a:rPr lang="en-US" sz="400" dirty="0" smtClean="0">
                    <a:latin typeface="Times New Roman" pitchFamily="18" charset="0"/>
                    <a:cs typeface="Times New Roman" pitchFamily="18" charset="0"/>
                  </a:rPr>
                  <a:t>by using Empirical Orthogonal Function </a:t>
                </a:r>
                <a:r>
                  <a:rPr lang="en-US" sz="400" dirty="0">
                    <a:latin typeface="Times New Roman" pitchFamily="18" charset="0"/>
                    <a:cs typeface="Times New Roman" pitchFamily="18" charset="0"/>
                  </a:rPr>
                  <a:t>analysis </a:t>
                </a:r>
                <a:r>
                  <a:rPr lang="en-US" sz="400" dirty="0" smtClean="0">
                    <a:latin typeface="Times New Roman" pitchFamily="18" charset="0"/>
                    <a:cs typeface="Times New Roman" pitchFamily="18" charset="0"/>
                  </a:rPr>
                  <a:t>of the covariance matrix for </a:t>
                </a:r>
                <a:r>
                  <a:rPr lang="en-US" sz="400" dirty="0">
                    <a:latin typeface="Times New Roman" pitchFamily="18" charset="0"/>
                    <a:cs typeface="Times New Roman" pitchFamily="18" charset="0"/>
                  </a:rPr>
                  <a:t>clean data for 230 spectra. A spectral screen detected and removed one deviant value on average from each of the 120-wavelength </a:t>
                </a:r>
                <a:r>
                  <a:rPr lang="en-US" sz="400" dirty="0" smtClean="0">
                    <a:latin typeface="Times New Roman" pitchFamily="18" charset="0"/>
                    <a:cs typeface="Times New Roman" pitchFamily="18" charset="0"/>
                  </a:rPr>
                  <a:t>spectra. </a:t>
                </a:r>
                <a:r>
                  <a:rPr lang="en-US" sz="400" dirty="0">
                    <a:latin typeface="Times New Roman" pitchFamily="18" charset="0"/>
                    <a:cs typeface="Times New Roman" pitchFamily="18" charset="0"/>
                  </a:rPr>
                  <a:t>The removal of the second EOF pattern was somewhat arbitrary as it and the third EOF may be stray light patterns. The covariance computation used a 6</a:t>
                </a:r>
                <a:r>
                  <a:rPr lang="en-US" sz="400" baseline="30000" dirty="0">
                    <a:latin typeface="Times New Roman" pitchFamily="18" charset="0"/>
                    <a:cs typeface="Times New Roman" pitchFamily="18" charset="0"/>
                  </a:rPr>
                  <a:t>th</a:t>
                </a:r>
                <a:r>
                  <a:rPr lang="en-US" sz="400" dirty="0">
                    <a:latin typeface="Times New Roman" pitchFamily="18" charset="0"/>
                    <a:cs typeface="Times New Roman" pitchFamily="18" charset="0"/>
                  </a:rPr>
                  <a:t> order polynomial for normalization.</a:t>
                </a:r>
              </a:p>
            </p:txBody>
          </p:sp>
          <p:sp>
            <p:nvSpPr>
              <p:cNvPr id="93" name="TextBox 5"/>
              <p:cNvSpPr txBox="1">
                <a:spLocks noChangeArrowheads="1"/>
              </p:cNvSpPr>
              <p:nvPr/>
            </p:nvSpPr>
            <p:spPr bwMode="auto">
              <a:xfrm>
                <a:off x="-5431678" y="20653474"/>
                <a:ext cx="4495798" cy="3230859"/>
              </a:xfrm>
              <a:prstGeom prst="rect">
                <a:avLst/>
              </a:prstGeom>
              <a:noFill/>
              <a:ln w="9525">
                <a:noFill/>
                <a:miter lim="800000"/>
                <a:headEnd/>
                <a:tailEnd/>
              </a:ln>
            </p:spPr>
            <p:txBody>
              <a:bodyPr>
                <a:spAutoFit/>
              </a:bodyPr>
              <a:lstStyle/>
              <a:p>
                <a:r>
                  <a:rPr lang="en-US" sz="400" dirty="0">
                    <a:latin typeface="Times New Roman" pitchFamily="18" charset="0"/>
                    <a:cs typeface="Times New Roman" pitchFamily="18" charset="0"/>
                  </a:rPr>
                  <a:t>The scatter plot on the left compares simple three-wavelength Mg II core-to-wing ratio variations </a:t>
                </a:r>
                <a:r>
                  <a:rPr lang="en-US" sz="400" dirty="0" smtClean="0">
                    <a:latin typeface="Times New Roman" pitchFamily="18" charset="0"/>
                    <a:cs typeface="Times New Roman" pitchFamily="18" charset="0"/>
                  </a:rPr>
                  <a:t>(radiance at 280 </a:t>
                </a:r>
                <a:r>
                  <a:rPr lang="en-US" sz="400" dirty="0">
                    <a:latin typeface="Times New Roman" pitchFamily="18" charset="0"/>
                    <a:cs typeface="Times New Roman" pitchFamily="18" charset="0"/>
                  </a:rPr>
                  <a:t>nm </a:t>
                </a:r>
                <a:r>
                  <a:rPr lang="en-US" sz="400" dirty="0" smtClean="0">
                    <a:latin typeface="Times New Roman" pitchFamily="18" charset="0"/>
                    <a:cs typeface="Times New Roman" pitchFamily="18" charset="0"/>
                  </a:rPr>
                  <a:t>divided by  </a:t>
                </a:r>
                <a:r>
                  <a:rPr lang="en-US" sz="400" dirty="0">
                    <a:latin typeface="Times New Roman" pitchFamily="18" charset="0"/>
                    <a:cs typeface="Times New Roman" pitchFamily="18" charset="0"/>
                  </a:rPr>
                  <a:t>the average </a:t>
                </a:r>
                <a:r>
                  <a:rPr lang="en-US" sz="400" dirty="0" smtClean="0">
                    <a:latin typeface="Times New Roman" pitchFamily="18" charset="0"/>
                    <a:cs typeface="Times New Roman" pitchFamily="18" charset="0"/>
                  </a:rPr>
                  <a:t>of </a:t>
                </a:r>
                <a:r>
                  <a:rPr lang="en-US" sz="400" dirty="0">
                    <a:latin typeface="Times New Roman" pitchFamily="18" charset="0"/>
                    <a:cs typeface="Times New Roman" pitchFamily="18" charset="0"/>
                  </a:rPr>
                  <a:t>277 nm and 282 nm) with longer wavelength variations at 305 nm. There is no geophysical reason to expect the two to be correlated, and the exposed relationship is symptomatic of out-of-band stray light. The core average is ~0.4 of wings, so this -0.5% to 1.5% variation represents (1.0/0.4 – 1 =) 1.5 times the expected stray light variations in the </a:t>
                </a:r>
                <a:r>
                  <a:rPr lang="en-US" sz="400" dirty="0" smtClean="0">
                    <a:latin typeface="Times New Roman" pitchFamily="18" charset="0"/>
                    <a:cs typeface="Times New Roman" pitchFamily="18" charset="0"/>
                  </a:rPr>
                  <a:t>wings. This means that the 283 nm channel used in the retrieval will need to have a correction applied.  </a:t>
                </a:r>
                <a:endParaRPr lang="en-US" sz="400" dirty="0">
                  <a:latin typeface="Times New Roman" pitchFamily="18" charset="0"/>
                  <a:cs typeface="Times New Roman" pitchFamily="18" charset="0"/>
                </a:endParaRPr>
              </a:p>
            </p:txBody>
          </p:sp>
        </p:grpSp>
        <p:sp>
          <p:nvSpPr>
            <p:cNvPr id="87" name="Text Box 11"/>
            <p:cNvSpPr txBox="1">
              <a:spLocks noChangeArrowheads="1"/>
            </p:cNvSpPr>
            <p:nvPr/>
          </p:nvSpPr>
          <p:spPr bwMode="auto">
            <a:xfrm>
              <a:off x="10134604" y="25090238"/>
              <a:ext cx="4038596" cy="492442"/>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smtClean="0"/>
                <a:t>305 nm Variation, %</a:t>
              </a:r>
              <a:endParaRPr lang="en-US" sz="700" dirty="0"/>
            </a:p>
          </p:txBody>
        </p:sp>
        <p:sp>
          <p:nvSpPr>
            <p:cNvPr id="88" name="Text Box 11"/>
            <p:cNvSpPr txBox="1">
              <a:spLocks noChangeArrowheads="1"/>
            </p:cNvSpPr>
            <p:nvPr/>
          </p:nvSpPr>
          <p:spPr bwMode="auto">
            <a:xfrm rot="16200000">
              <a:off x="7304982" y="22720724"/>
              <a:ext cx="4038601" cy="964365"/>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smtClean="0"/>
                <a:t>Mg II Index Variation, %</a:t>
              </a:r>
              <a:endParaRPr lang="en-US" sz="700" dirty="0"/>
            </a:p>
          </p:txBody>
        </p:sp>
      </p:grpSp>
      <p:sp>
        <p:nvSpPr>
          <p:cNvPr id="94" name="Text Box 11"/>
          <p:cNvSpPr txBox="1">
            <a:spLocks noChangeArrowheads="1"/>
          </p:cNvSpPr>
          <p:nvPr/>
        </p:nvSpPr>
        <p:spPr bwMode="auto">
          <a:xfrm>
            <a:off x="3339830" y="4417508"/>
            <a:ext cx="859276" cy="102592"/>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smtClean="0"/>
              <a:t>Wavelength, nm</a:t>
            </a:r>
            <a:endParaRPr lang="en-US" sz="700" dirty="0"/>
          </a:p>
        </p:txBody>
      </p:sp>
      <p:sp>
        <p:nvSpPr>
          <p:cNvPr id="95" name="Text Box 11"/>
          <p:cNvSpPr txBox="1">
            <a:spLocks noChangeArrowheads="1"/>
          </p:cNvSpPr>
          <p:nvPr/>
        </p:nvSpPr>
        <p:spPr bwMode="auto">
          <a:xfrm rot="16200000">
            <a:off x="2834384" y="3965079"/>
            <a:ext cx="698500" cy="102592"/>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smtClean="0"/>
              <a:t>RMSR, %</a:t>
            </a:r>
            <a:endParaRPr lang="en-US" sz="700" dirty="0"/>
          </a:p>
        </p:txBody>
      </p:sp>
      <p:grpSp>
        <p:nvGrpSpPr>
          <p:cNvPr id="86" name="Group 252"/>
          <p:cNvGrpSpPr/>
          <p:nvPr/>
        </p:nvGrpSpPr>
        <p:grpSpPr>
          <a:xfrm>
            <a:off x="4506757" y="1524000"/>
            <a:ext cx="1410906" cy="1182092"/>
            <a:chOff x="21105544" y="7315200"/>
            <a:chExt cx="6631256" cy="5674040"/>
          </a:xfrm>
        </p:grpSpPr>
        <p:grpSp>
          <p:nvGrpSpPr>
            <p:cNvPr id="96" name="Group 230"/>
            <p:cNvGrpSpPr/>
            <p:nvPr/>
          </p:nvGrpSpPr>
          <p:grpSpPr>
            <a:xfrm>
              <a:off x="21105544" y="7315200"/>
              <a:ext cx="6631256" cy="5674040"/>
              <a:chOff x="20957907" y="8229600"/>
              <a:chExt cx="6631256" cy="5674040"/>
            </a:xfrm>
          </p:grpSpPr>
          <p:pic>
            <p:nvPicPr>
              <p:cNvPr id="99" name="Picture 2"/>
              <p:cNvPicPr>
                <a:picLocks noChangeAspect="1" noChangeArrowheads="1"/>
              </p:cNvPicPr>
              <p:nvPr/>
            </p:nvPicPr>
            <p:blipFill>
              <a:blip r:embed="rId20" cstate="print"/>
              <a:srcRect/>
              <a:stretch>
                <a:fillRect/>
              </a:stretch>
            </p:blipFill>
            <p:spPr bwMode="auto">
              <a:xfrm>
                <a:off x="21183600" y="8229600"/>
                <a:ext cx="6405563" cy="5449812"/>
              </a:xfrm>
              <a:prstGeom prst="rect">
                <a:avLst/>
              </a:prstGeom>
              <a:noFill/>
              <a:ln w="9525">
                <a:noFill/>
                <a:miter lim="800000"/>
                <a:headEnd/>
                <a:tailEnd/>
              </a:ln>
            </p:spPr>
          </p:pic>
          <p:sp>
            <p:nvSpPr>
              <p:cNvPr id="100" name="Text Box 11"/>
              <p:cNvSpPr txBox="1">
                <a:spLocks noChangeArrowheads="1"/>
              </p:cNvSpPr>
              <p:nvPr/>
            </p:nvSpPr>
            <p:spPr bwMode="auto">
              <a:xfrm rot="16200000">
                <a:off x="19268390" y="10604924"/>
                <a:ext cx="4343399" cy="964365"/>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a:t>Cross-track View Position</a:t>
                </a:r>
              </a:p>
            </p:txBody>
          </p:sp>
          <p:sp>
            <p:nvSpPr>
              <p:cNvPr id="101" name="Text Box 11"/>
              <p:cNvSpPr txBox="1">
                <a:spLocks noChangeArrowheads="1"/>
              </p:cNvSpPr>
              <p:nvPr/>
            </p:nvSpPr>
            <p:spPr bwMode="auto">
              <a:xfrm>
                <a:off x="21869392" y="13411199"/>
                <a:ext cx="4343400" cy="492441"/>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smtClean="0"/>
                  <a:t>Channel Number</a:t>
                </a:r>
                <a:endParaRPr lang="en-US" sz="700" dirty="0"/>
              </a:p>
            </p:txBody>
          </p:sp>
        </p:grpSp>
        <p:sp>
          <p:nvSpPr>
            <p:cNvPr id="98" name="Text Box 11"/>
            <p:cNvSpPr txBox="1">
              <a:spLocks noChangeArrowheads="1"/>
            </p:cNvSpPr>
            <p:nvPr/>
          </p:nvSpPr>
          <p:spPr bwMode="auto">
            <a:xfrm rot="16200000">
              <a:off x="24373771" y="9931606"/>
              <a:ext cx="4343399" cy="482182"/>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smtClean="0"/>
                <a:t>Smile Magnitude, nm</a:t>
              </a:r>
              <a:endParaRPr lang="en-US" sz="700" dirty="0"/>
            </a:p>
          </p:txBody>
        </p:sp>
      </p:grpSp>
      <p:sp>
        <p:nvSpPr>
          <p:cNvPr id="102" name="Text Box 11"/>
          <p:cNvSpPr txBox="1">
            <a:spLocks noChangeArrowheads="1"/>
          </p:cNvSpPr>
          <p:nvPr/>
        </p:nvSpPr>
        <p:spPr bwMode="auto">
          <a:xfrm rot="16200000">
            <a:off x="4285933" y="3052266"/>
            <a:ext cx="746125" cy="102592"/>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smtClean="0"/>
              <a:t>Change/Adjustment</a:t>
            </a:r>
            <a:endParaRPr lang="en-US" sz="700" dirty="0"/>
          </a:p>
        </p:txBody>
      </p:sp>
      <p:sp>
        <p:nvSpPr>
          <p:cNvPr id="103" name="Rectangle 102"/>
          <p:cNvSpPr/>
          <p:nvPr/>
        </p:nvSpPr>
        <p:spPr>
          <a:xfrm>
            <a:off x="8690043" y="3698875"/>
            <a:ext cx="129702" cy="160300"/>
          </a:xfrm>
          <a:prstGeom prst="rect">
            <a:avLst/>
          </a:prstGeom>
        </p:spPr>
        <p:txBody>
          <a:bodyPr wrap="square" lIns="19272" tIns="9636" rIns="19272" bIns="9636">
            <a:spAutoFit/>
          </a:bodyPr>
          <a:lstStyle/>
          <a:p>
            <a:r>
              <a:rPr lang="en-US" sz="900" dirty="0" smtClean="0">
                <a:latin typeface="Times New Roman" pitchFamily="18" charset="0"/>
                <a:cs typeface="Times New Roman" pitchFamily="18" charset="0"/>
              </a:rPr>
              <a:t>↓</a:t>
            </a:r>
          </a:p>
        </p:txBody>
      </p:sp>
      <p:sp>
        <p:nvSpPr>
          <p:cNvPr id="104" name="Rectangle 103"/>
          <p:cNvSpPr/>
          <p:nvPr/>
        </p:nvSpPr>
        <p:spPr>
          <a:xfrm>
            <a:off x="5950086" y="2111376"/>
            <a:ext cx="1540213" cy="558069"/>
          </a:xfrm>
          <a:prstGeom prst="rect">
            <a:avLst/>
          </a:prstGeom>
        </p:spPr>
        <p:txBody>
          <a:bodyPr wrap="square" lIns="19272" tIns="9636" rIns="19272" bIns="9636">
            <a:spAutoFit/>
          </a:bodyPr>
          <a:lstStyle/>
          <a:p>
            <a:r>
              <a:rPr lang="en-US" sz="500" b="1" dirty="0" smtClean="0">
                <a:latin typeface="Times New Roman" pitchFamily="18" charset="0"/>
                <a:cs typeface="Times New Roman" pitchFamily="18" charset="0"/>
              </a:rPr>
              <a:t>Illustration of wavelength choices for OMPS NM   </a:t>
            </a:r>
            <a:r>
              <a:rPr lang="en-US" sz="500" b="1" dirty="0" smtClean="0">
                <a:sym typeface="Wingdings" pitchFamily="2" charset="2"/>
              </a:rPr>
              <a:t></a:t>
            </a:r>
            <a:r>
              <a:rPr lang="en-US" sz="500" b="1" dirty="0" smtClean="0">
                <a:latin typeface="Times New Roman" pitchFamily="18" charset="0"/>
                <a:cs typeface="Times New Roman" pitchFamily="18" charset="0"/>
              </a:rPr>
              <a:t> </a:t>
            </a:r>
          </a:p>
          <a:p>
            <a:r>
              <a:rPr lang="en-US" sz="500" b="1" dirty="0" smtClean="0">
                <a:latin typeface="Times New Roman" pitchFamily="18" charset="0"/>
                <a:cs typeface="Times New Roman" pitchFamily="18" charset="0"/>
              </a:rPr>
              <a:t>The stars represent the actual wavelength band centers as measured on the OMPS NM CCD-array. The horizontal lines give the band centers used in the instrument RT LUT nodes for this channel. The spectrally adjacent (-0.42 nm) row in the CCD-array is also shown below the target row.</a:t>
            </a:r>
            <a:endParaRPr lang="en-US" sz="500" b="1" dirty="0">
              <a:latin typeface="Times New Roman" pitchFamily="18" charset="0"/>
              <a:cs typeface="Times New Roman" pitchFamily="18" charset="0"/>
            </a:endParaRPr>
          </a:p>
        </p:txBody>
      </p:sp>
      <p:sp>
        <p:nvSpPr>
          <p:cNvPr id="105" name="Rectangle 104"/>
          <p:cNvSpPr/>
          <p:nvPr/>
        </p:nvSpPr>
        <p:spPr>
          <a:xfrm>
            <a:off x="5950086" y="1555751"/>
            <a:ext cx="1410511" cy="558069"/>
          </a:xfrm>
          <a:prstGeom prst="rect">
            <a:avLst/>
          </a:prstGeom>
        </p:spPr>
        <p:txBody>
          <a:bodyPr wrap="square" lIns="19272" tIns="9636" rIns="19272" bIns="9636">
            <a:spAutoFit/>
          </a:bodyPr>
          <a:lstStyle/>
          <a:p>
            <a:r>
              <a:rPr lang="en-US" sz="500" b="1" dirty="0" smtClean="0">
                <a:sym typeface="Wingdings" pitchFamily="2" charset="2"/>
              </a:rPr>
              <a:t>  </a:t>
            </a:r>
            <a:r>
              <a:rPr lang="en-US" sz="500" b="1" dirty="0" smtClean="0">
                <a:latin typeface="Times New Roman" pitchFamily="18" charset="0"/>
                <a:cs typeface="Times New Roman" pitchFamily="18" charset="0"/>
              </a:rPr>
              <a:t>The OMPS NM has an asymmetrical spectral smile across the 110</a:t>
            </a:r>
            <a:r>
              <a:rPr lang="en-GB" sz="500" b="1" dirty="0" smtClean="0">
                <a:latin typeface="Times New Roman" pitchFamily="18" charset="0"/>
                <a:cs typeface="Times New Roman" pitchFamily="18" charset="0"/>
              </a:rPr>
              <a:t>°</a:t>
            </a:r>
            <a:r>
              <a:rPr lang="en-US" sz="500" b="1" dirty="0" smtClean="0">
                <a:latin typeface="Times New Roman" pitchFamily="18" charset="0"/>
                <a:cs typeface="Times New Roman" pitchFamily="18" charset="0"/>
              </a:rPr>
              <a:t> FOV that increases with magnitude at longer wavelengths. The smile magnitude varies from 0.19-0.27nm to the left and 0.22-0.36nm to the right of nadir. The longest wavelength is observed approximately at cross-track position 16.</a:t>
            </a:r>
          </a:p>
        </p:txBody>
      </p:sp>
      <p:grpSp>
        <p:nvGrpSpPr>
          <p:cNvPr id="97" name="Group 231"/>
          <p:cNvGrpSpPr/>
          <p:nvPr/>
        </p:nvGrpSpPr>
        <p:grpSpPr>
          <a:xfrm>
            <a:off x="7461148" y="1564266"/>
            <a:ext cx="1618002" cy="1118592"/>
            <a:chOff x="34914988" y="8305800"/>
            <a:chExt cx="7604612" cy="5369240"/>
          </a:xfrm>
        </p:grpSpPr>
        <p:pic>
          <p:nvPicPr>
            <p:cNvPr id="107" name="Picture 106"/>
            <p:cNvPicPr>
              <a:picLocks noChangeAspect="1"/>
            </p:cNvPicPr>
            <p:nvPr/>
          </p:nvPicPr>
          <p:blipFill>
            <a:blip r:embed="rId21" cstate="print">
              <a:lum bright="-20000" contrast="40000"/>
            </a:blip>
            <a:srcRect l="1923" r="3846"/>
            <a:stretch>
              <a:fillRect/>
            </a:stretch>
          </p:blipFill>
          <p:spPr bwMode="auto">
            <a:xfrm>
              <a:off x="35052000" y="8305800"/>
              <a:ext cx="7467600" cy="5257800"/>
            </a:xfrm>
            <a:prstGeom prst="rect">
              <a:avLst/>
            </a:prstGeom>
            <a:noFill/>
            <a:ln w="9525">
              <a:noFill/>
              <a:miter lim="800000"/>
              <a:headEnd/>
              <a:tailEnd/>
            </a:ln>
          </p:spPr>
        </p:pic>
        <p:sp>
          <p:nvSpPr>
            <p:cNvPr id="108" name="Text Box 11"/>
            <p:cNvSpPr txBox="1">
              <a:spLocks noChangeArrowheads="1"/>
            </p:cNvSpPr>
            <p:nvPr/>
          </p:nvSpPr>
          <p:spPr bwMode="auto">
            <a:xfrm>
              <a:off x="36042601" y="13182599"/>
              <a:ext cx="5867399" cy="492441"/>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a:t>Cross-track View Position</a:t>
              </a:r>
            </a:p>
          </p:txBody>
        </p:sp>
        <p:sp>
          <p:nvSpPr>
            <p:cNvPr id="109" name="Text Box 11"/>
            <p:cNvSpPr txBox="1">
              <a:spLocks noChangeArrowheads="1"/>
            </p:cNvSpPr>
            <p:nvPr/>
          </p:nvSpPr>
          <p:spPr bwMode="auto">
            <a:xfrm rot="16200000">
              <a:off x="33517780" y="10541206"/>
              <a:ext cx="3276599" cy="482183"/>
            </a:xfrm>
            <a:prstGeom prst="rect">
              <a:avLst/>
            </a:prstGeom>
            <a:solidFill>
              <a:schemeClr val="bg1"/>
            </a:solidFill>
            <a:ln w="9525">
              <a:noFill/>
              <a:miter lim="800000"/>
              <a:headEnd/>
              <a:tailEnd/>
            </a:ln>
          </p:spPr>
          <p:txBody>
            <a:bodyPr wrap="square" lIns="0" tIns="0" rIns="0" bIns="0">
              <a:spAutoFit/>
            </a:bodyPr>
            <a:lstStyle/>
            <a:p>
              <a:pPr algn="ctr">
                <a:lnSpc>
                  <a:spcPts val="843"/>
                </a:lnSpc>
              </a:pPr>
              <a:r>
                <a:rPr lang="en-US" sz="700" dirty="0" smtClean="0"/>
                <a:t>Wavelength, nm</a:t>
              </a:r>
              <a:endParaRPr lang="en-US" sz="700" dirty="0"/>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dirty="0" smtClean="0"/>
              <a:t>Additional Information on OMPS</a:t>
            </a:r>
            <a:endParaRPr lang="en-US" dirty="0"/>
          </a:p>
        </p:txBody>
      </p:sp>
      <p:sp>
        <p:nvSpPr>
          <p:cNvPr id="4" name="Subtitle 2"/>
          <p:cNvSpPr txBox="1">
            <a:spLocks/>
          </p:cNvSpPr>
          <p:nvPr/>
        </p:nvSpPr>
        <p:spPr>
          <a:xfrm>
            <a:off x="381000" y="1143000"/>
            <a:ext cx="8382000" cy="5486400"/>
          </a:xfrm>
          <a:prstGeom prst="rect">
            <a:avLst/>
          </a:prstGeom>
        </p:spPr>
        <p:txBody>
          <a:bodyPr vert="horz" lIns="91420" tIns="45710" rIns="91420" bIns="45710" rtlCol="0">
            <a:normAutofit fontScale="77500" lnSpcReduction="20000"/>
          </a:bodyPr>
          <a:lstStyle/>
          <a:p>
            <a:pPr marL="342825" indent="-342825">
              <a:spcBef>
                <a:spcPct val="20000"/>
              </a:spcBef>
              <a:buFont typeface="Arial" pitchFamily="34" charset="0"/>
              <a:buChar char="•"/>
            </a:pPr>
            <a:r>
              <a:rPr lang="en-US" sz="3200" dirty="0" smtClean="0"/>
              <a:t>Near </a:t>
            </a:r>
            <a:r>
              <a:rPr lang="en-US" sz="3200" dirty="0"/>
              <a:t>term work on the total ozone products </a:t>
            </a:r>
            <a:r>
              <a:rPr lang="en-US" sz="3200" dirty="0" smtClean="0"/>
              <a:t>includes: </a:t>
            </a:r>
          </a:p>
          <a:p>
            <a:pPr marL="799926" lvl="1" indent="-342825">
              <a:spcBef>
                <a:spcPct val="20000"/>
              </a:spcBef>
              <a:buFont typeface="Arial" pitchFamily="34" charset="0"/>
              <a:buChar char="•"/>
            </a:pPr>
            <a:r>
              <a:rPr lang="en-US" sz="3200" dirty="0" smtClean="0"/>
              <a:t>Evaluation of reflectivity and aerosol index products</a:t>
            </a:r>
          </a:p>
          <a:p>
            <a:pPr marL="799926" lvl="1" indent="-342825">
              <a:spcBef>
                <a:spcPct val="20000"/>
              </a:spcBef>
              <a:buFont typeface="Arial" pitchFamily="34" charset="0"/>
              <a:buChar char="•"/>
            </a:pPr>
            <a:r>
              <a:rPr lang="en-US" sz="3200" dirty="0" smtClean="0"/>
              <a:t>Evaluation of cross track consistency </a:t>
            </a:r>
          </a:p>
          <a:p>
            <a:pPr marL="799926" lvl="1" indent="-342825">
              <a:spcBef>
                <a:spcPct val="20000"/>
              </a:spcBef>
              <a:buFont typeface="Arial" pitchFamily="34" charset="0"/>
              <a:buChar char="•"/>
            </a:pPr>
            <a:r>
              <a:rPr lang="en-US" sz="3200" dirty="0" smtClean="0"/>
              <a:t>Modeling of along orbit wavelength scale variations</a:t>
            </a:r>
          </a:p>
          <a:p>
            <a:pPr marL="342825" indent="-342825">
              <a:spcBef>
                <a:spcPct val="20000"/>
              </a:spcBef>
              <a:buFont typeface="Arial" pitchFamily="34" charset="0"/>
              <a:buChar char="•"/>
              <a:defRPr/>
            </a:pPr>
            <a:r>
              <a:rPr lang="en-US" sz="3200" dirty="0"/>
              <a:t>Daily Maps of the OMPS INCTO and V8TOZ are available to Science Team Members at</a:t>
            </a:r>
          </a:p>
          <a:p>
            <a:pPr marL="342825" indent="-342825">
              <a:spcBef>
                <a:spcPct val="20000"/>
              </a:spcBef>
            </a:pPr>
            <a:r>
              <a:rPr lang="en-US" sz="2600" dirty="0" smtClean="0">
                <a:hlinkClick r:id="rId2"/>
              </a:rPr>
              <a:t>http://www.star.nesdis.noaa.gov/smcd/spb/icvs/proComparison.php</a:t>
            </a:r>
            <a:endParaRPr lang="en-US" sz="2600" dirty="0" smtClean="0"/>
          </a:p>
          <a:p>
            <a:pPr marL="342825" indent="-342825">
              <a:spcBef>
                <a:spcPct val="20000"/>
              </a:spcBef>
            </a:pPr>
            <a:endParaRPr lang="en-US" sz="3100" dirty="0"/>
          </a:p>
          <a:p>
            <a:pPr marL="342825" indent="-342825">
              <a:spcBef>
                <a:spcPct val="20000"/>
              </a:spcBef>
              <a:buFont typeface="Arial" pitchFamily="34" charset="0"/>
              <a:buChar char="•"/>
              <a:defRPr/>
            </a:pPr>
            <a:r>
              <a:rPr lang="en-US" sz="3200" dirty="0"/>
              <a:t>Near term work on the ozone profile products </a:t>
            </a:r>
            <a:r>
              <a:rPr lang="en-US" sz="3200" dirty="0" smtClean="0"/>
              <a:t>includes:</a:t>
            </a:r>
            <a:endParaRPr lang="en-US" sz="3200" dirty="0"/>
          </a:p>
          <a:p>
            <a:pPr marL="799926" lvl="1" indent="-342825">
              <a:spcBef>
                <a:spcPct val="20000"/>
              </a:spcBef>
              <a:buFont typeface="Arial" pitchFamily="34" charset="0"/>
              <a:buChar char="•"/>
            </a:pPr>
            <a:r>
              <a:rPr lang="en-US" sz="3200" dirty="0" smtClean="0"/>
              <a:t>Comparison of profiles and initial residuals to SBUV/2</a:t>
            </a:r>
          </a:p>
          <a:p>
            <a:pPr marL="799926" lvl="1" indent="-342825">
              <a:spcBef>
                <a:spcPct val="20000"/>
              </a:spcBef>
              <a:buFont typeface="Arial" pitchFamily="34" charset="0"/>
              <a:buChar char="•"/>
            </a:pPr>
            <a:r>
              <a:rPr lang="en-US" sz="3200" dirty="0" smtClean="0"/>
              <a:t>Modeling of stray light for the Nadir Profiler channels</a:t>
            </a:r>
            <a:endParaRPr lang="en-US" sz="3200" dirty="0"/>
          </a:p>
          <a:p>
            <a:pPr marL="342825" indent="-342825">
              <a:spcBef>
                <a:spcPct val="20000"/>
              </a:spcBef>
              <a:buFont typeface="Arial" pitchFamily="34" charset="0"/>
              <a:buChar char="•"/>
            </a:pPr>
            <a:r>
              <a:rPr lang="en-US" sz="3200" dirty="0" smtClean="0"/>
              <a:t>Information on IMOPO and V8PRO will be made available soon at</a:t>
            </a:r>
          </a:p>
          <a:p>
            <a:pPr marL="342825" indent="-342825">
              <a:spcBef>
                <a:spcPct val="20000"/>
              </a:spcBef>
            </a:pPr>
            <a:r>
              <a:rPr lang="en-US" sz="2600" dirty="0">
                <a:hlinkClick r:id="rId3"/>
              </a:rPr>
              <a:t>http://</a:t>
            </a:r>
            <a:r>
              <a:rPr lang="en-US" sz="2600" dirty="0" smtClean="0">
                <a:hlinkClick r:id="rId3"/>
              </a:rPr>
              <a:t>www.star.nesdis.noaa.gov/smcd/spb/icvs/proSBUV2operational.php</a:t>
            </a:r>
            <a:endParaRPr lang="en-US" sz="3600" dirty="0" smtClean="0">
              <a:hlinkClick r:id="rId2"/>
            </a:endParaRPr>
          </a:p>
        </p:txBody>
      </p:sp>
      <p:sp>
        <p:nvSpPr>
          <p:cNvPr id="5" name="Slide Number Placeholder 4"/>
          <p:cNvSpPr>
            <a:spLocks noGrp="1"/>
          </p:cNvSpPr>
          <p:nvPr>
            <p:ph type="sldNum" sz="quarter" idx="12"/>
          </p:nvPr>
        </p:nvSpPr>
        <p:spPr/>
        <p:txBody>
          <a:bodyPr/>
          <a:lstStyle/>
          <a:p>
            <a:fld id="{DF5EA597-D671-40E4-B0A9-DB87D029A054}" type="slidenum">
              <a:rPr lang="en-US" smtClean="0"/>
              <a:pPr/>
              <a:t>51</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OMPS Fundamentals</a:t>
            </a:r>
            <a:endParaRPr lang="en-US" dirty="0"/>
          </a:p>
        </p:txBody>
      </p:sp>
      <p:sp>
        <p:nvSpPr>
          <p:cNvPr id="4" name="Rectangle 3"/>
          <p:cNvSpPr/>
          <p:nvPr/>
        </p:nvSpPr>
        <p:spPr>
          <a:xfrm>
            <a:off x="228600" y="609601"/>
            <a:ext cx="8458200" cy="5656913"/>
          </a:xfrm>
          <a:prstGeom prst="rect">
            <a:avLst/>
          </a:prstGeom>
        </p:spPr>
        <p:txBody>
          <a:bodyPr wrap="square" lIns="91420" tIns="45710" rIns="91420" bIns="45710">
            <a:spAutoFit/>
          </a:bodyPr>
          <a:lstStyle/>
          <a:p>
            <a:pPr defTabSz="4805903">
              <a:spcBef>
                <a:spcPct val="20000"/>
              </a:spcBef>
              <a:defRPr/>
            </a:pPr>
            <a:r>
              <a:rPr lang="en-US" sz="1600" b="1" kern="0" dirty="0" smtClean="0">
                <a:latin typeface="Times New Roman" pitchFamily="18" charset="0"/>
                <a:cs typeface="Times New Roman" pitchFamily="18" charset="0"/>
              </a:rPr>
              <a:t>NOAA, through the Joint Polar Satellite System (JPSS) program, in partnership with National Aeronautical Space Administration (NASA), launched the </a:t>
            </a:r>
            <a:r>
              <a:rPr lang="en-US" sz="1600" b="1" kern="0" dirty="0" err="1" smtClean="0">
                <a:latin typeface="Times New Roman" pitchFamily="18" charset="0"/>
                <a:cs typeface="Times New Roman" pitchFamily="18" charset="0"/>
              </a:rPr>
              <a:t>Suomi</a:t>
            </a:r>
            <a:r>
              <a:rPr lang="en-US" sz="1600" b="1" kern="0" dirty="0" smtClean="0">
                <a:latin typeface="Times New Roman" pitchFamily="18" charset="0"/>
                <a:cs typeface="Times New Roman" pitchFamily="18" charset="0"/>
              </a:rPr>
              <a:t> National Polar-orbiting Partnership (S-NPP) satellite on October 28, 2011. The Ozone Mapping and Profiler Suite (OMPS) consists of two telescopes feeding three detectors measuring solar radiance scattered by the Earth's atmosphere and solar irradiance by using diffusers. The measurements are used to generate estimates of total column ozone and vertical ozone profiles. </a:t>
            </a:r>
          </a:p>
          <a:p>
            <a:pPr defTabSz="4805903">
              <a:spcBef>
                <a:spcPct val="20000"/>
              </a:spcBef>
              <a:defRPr/>
            </a:pPr>
            <a:r>
              <a:rPr lang="en-GB" sz="1600" b="1" dirty="0" smtClean="0">
                <a:latin typeface="Times New Roman" pitchFamily="18" charset="0"/>
                <a:cs typeface="Times New Roman" pitchFamily="18" charset="0"/>
              </a:rPr>
              <a:t>The nadir </a:t>
            </a:r>
            <a:r>
              <a:rPr lang="en-GB" sz="1600" b="1" dirty="0" err="1" smtClean="0">
                <a:latin typeface="Times New Roman" pitchFamily="18" charset="0"/>
                <a:cs typeface="Times New Roman" pitchFamily="18" charset="0"/>
              </a:rPr>
              <a:t>mapper</a:t>
            </a:r>
            <a:r>
              <a:rPr lang="en-GB" sz="1600" b="1" dirty="0" smtClean="0">
                <a:latin typeface="Times New Roman" pitchFamily="18" charset="0"/>
                <a:cs typeface="Times New Roman" pitchFamily="18" charset="0"/>
              </a:rPr>
              <a:t> (total column) sensor uses a single grating monochromator and a CCD array detector to make measurements every 0.42 nm from 300 nm to 380 nm with 1.0-nm resolution. It has a 110° cross-track FOV and 0.27° along-track slit width FOV.  The measurements are currently combined into 35 cross-track bins: 3.35° (50 km) at nadir, and 2.84° at ±55°.  The resolution is 50 km along-track at nadir, with a 7.6-second reporting period.  The instrument is capable of making measurements with much better horizontal resolution.</a:t>
            </a:r>
          </a:p>
          <a:p>
            <a:pPr defTabSz="4805903">
              <a:spcBef>
                <a:spcPct val="20000"/>
              </a:spcBef>
              <a:defRPr/>
            </a:pPr>
            <a:r>
              <a:rPr lang="en-GB" sz="1600" b="1" dirty="0" smtClean="0">
                <a:latin typeface="Times New Roman" pitchFamily="18" charset="0"/>
                <a:cs typeface="Times New Roman" pitchFamily="18" charset="0"/>
              </a:rPr>
              <a:t>The nadir profiler sensor uses a double monochromator and a CCD array detector to make measurements every 0.42 nm from 250 nm to 310 nm with 1.0-nm resolution. It has a 16.6° cross-track FOV, 0.26° along-track slit width.  The current reporting period is 38 seconds giving it a 250 km x 250 km cell size collocated with the five central total column cells. </a:t>
            </a:r>
          </a:p>
          <a:p>
            <a:pPr defTabSz="4805903">
              <a:spcBef>
                <a:spcPct val="20000"/>
              </a:spcBef>
              <a:defRPr/>
            </a:pPr>
            <a:r>
              <a:rPr lang="en-GB" sz="1600" b="1" dirty="0" smtClean="0">
                <a:latin typeface="Times New Roman" pitchFamily="18" charset="0"/>
                <a:cs typeface="Times New Roman" pitchFamily="18" charset="0"/>
              </a:rPr>
              <a:t>The limb profiler sensor is a prism spectrometer with spectral coverage from 290 nm to 1000 nm. It has three slits separated by 4.25° with a 19-second reporting period that equates to 125 km along-track motion. The slits have 112 km (1.95°) vertical FOVs equating to 0 to 60 km coverage at the limb, plus offsets for pointing uncertainty, orbital variation, and Earth oblateness. The CCD array detector provides measurements every 1.1 km with 2.1-km vertical resolution. The products for the Limb Profiler are not discussed here.</a:t>
            </a:r>
          </a:p>
        </p:txBody>
      </p:sp>
      <p:sp>
        <p:nvSpPr>
          <p:cNvPr id="5" name="Slide Number Placeholder 4"/>
          <p:cNvSpPr>
            <a:spLocks noGrp="1"/>
          </p:cNvSpPr>
          <p:nvPr>
            <p:ph type="sldNum" sz="quarter" idx="12"/>
          </p:nvPr>
        </p:nvSpPr>
        <p:spPr/>
        <p:txBody>
          <a:bodyPr/>
          <a:lstStyle/>
          <a:p>
            <a:fld id="{DF5EA597-D671-40E4-B0A9-DB87D029A054}"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Box 103"/>
          <p:cNvSpPr txBox="1">
            <a:spLocks noChangeArrowheads="1"/>
          </p:cNvSpPr>
          <p:nvPr/>
        </p:nvSpPr>
        <p:spPr bwMode="auto">
          <a:xfrm>
            <a:off x="598520" y="6027738"/>
            <a:ext cx="6411881" cy="830262"/>
          </a:xfrm>
          <a:prstGeom prst="rect">
            <a:avLst/>
          </a:prstGeom>
          <a:noFill/>
          <a:ln w="9525">
            <a:noFill/>
            <a:miter lim="800000"/>
            <a:headEnd/>
            <a:tailEnd/>
          </a:ln>
        </p:spPr>
        <p:txBody>
          <a:bodyPr lIns="91420" tIns="45710" rIns="91420" bIns="45710">
            <a:spAutoFit/>
          </a:bodyPr>
          <a:lstStyle/>
          <a:p>
            <a:pPr eaLnBrk="0" hangingPunct="0"/>
            <a:r>
              <a:rPr lang="en-US" sz="2400" dirty="0">
                <a:solidFill>
                  <a:srgbClr val="000000"/>
                </a:solidFill>
                <a:latin typeface="Times New Roman" pitchFamily="18" charset="0"/>
              </a:rPr>
              <a:t>Instrument Fields of View.  Schematic from Ball Aerospace and Technology Corporation.</a:t>
            </a:r>
          </a:p>
        </p:txBody>
      </p:sp>
      <p:pic>
        <p:nvPicPr>
          <p:cNvPr id="33" name="Picture 5" descr="A9041_004b"/>
          <p:cNvPicPr>
            <a:picLocks noChangeAspect="1" noChangeArrowheads="1"/>
          </p:cNvPicPr>
          <p:nvPr/>
        </p:nvPicPr>
        <p:blipFill>
          <a:blip r:embed="rId2" cstate="print"/>
          <a:srcRect/>
          <a:stretch>
            <a:fillRect/>
          </a:stretch>
        </p:blipFill>
        <p:spPr bwMode="auto">
          <a:xfrm>
            <a:off x="381000" y="0"/>
            <a:ext cx="7435332" cy="6029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F5EA597-D671-40E4-B0A9-DB87D029A05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7" descr="OMPS Image-EMF"/>
          <p:cNvPicPr>
            <a:picLocks noChangeAspect="1" noChangeArrowheads="1"/>
          </p:cNvPicPr>
          <p:nvPr/>
        </p:nvPicPr>
        <p:blipFill>
          <a:blip r:embed="rId3" cstate="print"/>
          <a:srcRect l="9677" t="15118" r="9677" b="13071"/>
          <a:stretch>
            <a:fillRect/>
          </a:stretch>
        </p:blipFill>
        <p:spPr bwMode="auto">
          <a:xfrm>
            <a:off x="304800" y="0"/>
            <a:ext cx="4919565" cy="3382962"/>
          </a:xfrm>
          <a:prstGeom prst="rect">
            <a:avLst/>
          </a:prstGeom>
          <a:noFill/>
          <a:ln w="28575">
            <a:solidFill>
              <a:schemeClr val="tx1"/>
            </a:solidFill>
            <a:miter lim="800000"/>
            <a:headEnd/>
            <a:tailEnd/>
          </a:ln>
        </p:spPr>
      </p:pic>
      <p:sp>
        <p:nvSpPr>
          <p:cNvPr id="28" name="Text Box 103"/>
          <p:cNvSpPr txBox="1">
            <a:spLocks noChangeArrowheads="1"/>
          </p:cNvSpPr>
          <p:nvPr/>
        </p:nvSpPr>
        <p:spPr bwMode="auto">
          <a:xfrm>
            <a:off x="714178" y="1"/>
            <a:ext cx="1724222" cy="707866"/>
          </a:xfrm>
          <a:prstGeom prst="rect">
            <a:avLst/>
          </a:prstGeom>
          <a:noFill/>
          <a:ln w="9525">
            <a:noFill/>
            <a:miter lim="800000"/>
            <a:headEnd/>
            <a:tailEnd/>
          </a:ln>
        </p:spPr>
        <p:txBody>
          <a:bodyPr wrap="square" lIns="91420" tIns="45710" rIns="91420" bIns="45710">
            <a:spAutoFit/>
          </a:bodyPr>
          <a:lstStyle/>
          <a:p>
            <a:pPr eaLnBrk="0" hangingPunct="0">
              <a:lnSpc>
                <a:spcPts val="2400"/>
              </a:lnSpc>
            </a:pPr>
            <a:r>
              <a:rPr lang="en-US" dirty="0" smtClean="0">
                <a:solidFill>
                  <a:srgbClr val="000000"/>
                </a:solidFill>
                <a:latin typeface="Times New Roman" pitchFamily="18" charset="0"/>
              </a:rPr>
              <a:t>Nadir Mapper &amp; Profiler</a:t>
            </a:r>
            <a:endParaRPr lang="en-US" dirty="0">
              <a:solidFill>
                <a:srgbClr val="000000"/>
              </a:solidFill>
              <a:latin typeface="Times New Roman" pitchFamily="18" charset="0"/>
            </a:endParaRPr>
          </a:p>
        </p:txBody>
      </p:sp>
      <p:sp>
        <p:nvSpPr>
          <p:cNvPr id="29" name="Text Box 103"/>
          <p:cNvSpPr txBox="1">
            <a:spLocks noChangeArrowheads="1"/>
          </p:cNvSpPr>
          <p:nvPr/>
        </p:nvSpPr>
        <p:spPr bwMode="auto">
          <a:xfrm>
            <a:off x="2696742" y="2362200"/>
            <a:ext cx="1341858" cy="707866"/>
          </a:xfrm>
          <a:prstGeom prst="rect">
            <a:avLst/>
          </a:prstGeom>
          <a:noFill/>
          <a:ln w="9525">
            <a:noFill/>
            <a:miter lim="800000"/>
            <a:headEnd/>
            <a:tailEnd/>
          </a:ln>
        </p:spPr>
        <p:txBody>
          <a:bodyPr lIns="91420" tIns="45710" rIns="91420" bIns="45710">
            <a:spAutoFit/>
          </a:bodyPr>
          <a:lstStyle/>
          <a:p>
            <a:pPr eaLnBrk="0" hangingPunct="0">
              <a:lnSpc>
                <a:spcPts val="2400"/>
              </a:lnSpc>
            </a:pPr>
            <a:r>
              <a:rPr lang="en-US" sz="2000" dirty="0">
                <a:solidFill>
                  <a:srgbClr val="000000"/>
                </a:solidFill>
                <a:latin typeface="Times New Roman" pitchFamily="18" charset="0"/>
              </a:rPr>
              <a:t>Limb</a:t>
            </a:r>
          </a:p>
          <a:p>
            <a:pPr eaLnBrk="0" hangingPunct="0">
              <a:lnSpc>
                <a:spcPts val="2400"/>
              </a:lnSpc>
            </a:pPr>
            <a:r>
              <a:rPr lang="en-US" sz="2000" dirty="0">
                <a:solidFill>
                  <a:srgbClr val="000000"/>
                </a:solidFill>
                <a:latin typeface="Times New Roman" pitchFamily="18" charset="0"/>
              </a:rPr>
              <a:t>Profiler</a:t>
            </a:r>
          </a:p>
        </p:txBody>
      </p:sp>
      <p:sp>
        <p:nvSpPr>
          <p:cNvPr id="30" name="Text Box 103"/>
          <p:cNvSpPr txBox="1">
            <a:spLocks noChangeArrowheads="1"/>
          </p:cNvSpPr>
          <p:nvPr/>
        </p:nvSpPr>
        <p:spPr bwMode="auto">
          <a:xfrm>
            <a:off x="3667708" y="2133600"/>
            <a:ext cx="1742492" cy="707866"/>
          </a:xfrm>
          <a:prstGeom prst="rect">
            <a:avLst/>
          </a:prstGeom>
          <a:noFill/>
          <a:ln w="9525">
            <a:noFill/>
            <a:miter lim="800000"/>
            <a:headEnd/>
            <a:tailEnd/>
          </a:ln>
        </p:spPr>
        <p:txBody>
          <a:bodyPr lIns="91420" tIns="45710" rIns="91420" bIns="45710">
            <a:spAutoFit/>
          </a:bodyPr>
          <a:lstStyle/>
          <a:p>
            <a:pPr eaLnBrk="0" hangingPunct="0">
              <a:lnSpc>
                <a:spcPts val="2400"/>
              </a:lnSpc>
            </a:pPr>
            <a:r>
              <a:rPr lang="en-US" sz="2000" dirty="0">
                <a:solidFill>
                  <a:srgbClr val="000000"/>
                </a:solidFill>
                <a:latin typeface="Times New Roman" pitchFamily="18" charset="0"/>
              </a:rPr>
              <a:t>     Main</a:t>
            </a:r>
          </a:p>
          <a:p>
            <a:pPr eaLnBrk="0" hangingPunct="0">
              <a:lnSpc>
                <a:spcPts val="2400"/>
              </a:lnSpc>
            </a:pPr>
            <a:r>
              <a:rPr lang="en-US" sz="2000" dirty="0">
                <a:solidFill>
                  <a:srgbClr val="000000"/>
                </a:solidFill>
                <a:latin typeface="Times New Roman" pitchFamily="18" charset="0"/>
              </a:rPr>
              <a:t>Electronics</a:t>
            </a:r>
          </a:p>
        </p:txBody>
      </p:sp>
      <p:sp>
        <p:nvSpPr>
          <p:cNvPr id="32" name="Text Box 103"/>
          <p:cNvSpPr txBox="1">
            <a:spLocks noChangeArrowheads="1"/>
          </p:cNvSpPr>
          <p:nvPr/>
        </p:nvSpPr>
        <p:spPr bwMode="auto">
          <a:xfrm>
            <a:off x="457200" y="6248400"/>
            <a:ext cx="4419600" cy="584755"/>
          </a:xfrm>
          <a:prstGeom prst="rect">
            <a:avLst/>
          </a:prstGeom>
          <a:noFill/>
          <a:ln w="9525">
            <a:noFill/>
            <a:miter lim="800000"/>
            <a:headEnd/>
            <a:tailEnd/>
          </a:ln>
        </p:spPr>
        <p:txBody>
          <a:bodyPr wrap="square" lIns="91420" tIns="45710" rIns="91420" bIns="45710">
            <a:spAutoFit/>
          </a:bodyPr>
          <a:lstStyle/>
          <a:p>
            <a:pPr eaLnBrk="0" hangingPunct="0"/>
            <a:r>
              <a:rPr lang="en-US" sz="1600" dirty="0">
                <a:solidFill>
                  <a:srgbClr val="000000"/>
                </a:solidFill>
                <a:latin typeface="Times New Roman" pitchFamily="18" charset="0"/>
              </a:rPr>
              <a:t>Each instrument </a:t>
            </a:r>
            <a:r>
              <a:rPr lang="en-US" sz="1600" dirty="0" smtClean="0">
                <a:solidFill>
                  <a:srgbClr val="000000"/>
                </a:solidFill>
                <a:latin typeface="Times New Roman" pitchFamily="18" charset="0"/>
              </a:rPr>
              <a:t>can view the Earth or either of  two </a:t>
            </a:r>
            <a:r>
              <a:rPr lang="en-US" sz="1600" dirty="0">
                <a:solidFill>
                  <a:srgbClr val="000000"/>
                </a:solidFill>
                <a:latin typeface="Times New Roman" pitchFamily="18" charset="0"/>
              </a:rPr>
              <a:t>solar diffusers; a working and a reference.</a:t>
            </a:r>
          </a:p>
        </p:txBody>
      </p:sp>
      <p:sp>
        <p:nvSpPr>
          <p:cNvPr id="36" name="Rectangle 35"/>
          <p:cNvSpPr/>
          <p:nvPr/>
        </p:nvSpPr>
        <p:spPr>
          <a:xfrm>
            <a:off x="5715000" y="152401"/>
            <a:ext cx="3429000" cy="6555641"/>
          </a:xfrm>
          <a:prstGeom prst="rect">
            <a:avLst/>
          </a:prstGeom>
        </p:spPr>
        <p:txBody>
          <a:bodyPr wrap="square" lIns="91420" tIns="45710" rIns="91420" bIns="45710">
            <a:spAutoFit/>
          </a:bodyPr>
          <a:lstStyle/>
          <a:p>
            <a:pPr>
              <a:defRPr/>
            </a:pPr>
            <a:r>
              <a:rPr lang="en-US" sz="2000" b="1" dirty="0" smtClean="0"/>
              <a:t>The instruments measure radiance scattered from the Earth’s atmosphere and surface. They also make solar measurements using pairs of diffusers. Judicious operation of working and reference diffusers allows analysts to track the diffuser degradation. The solar measurements also provide checks on the wavelength scale and bandpass. The instruments have completed multiple passes through their internal dark and nonlinearity calibration sequences and are beginning to make regular solar measurements. (See information on the OMPS SDRs.)</a:t>
            </a:r>
          </a:p>
        </p:txBody>
      </p:sp>
      <p:grpSp>
        <p:nvGrpSpPr>
          <p:cNvPr id="2" name="Group 39"/>
          <p:cNvGrpSpPr/>
          <p:nvPr/>
        </p:nvGrpSpPr>
        <p:grpSpPr>
          <a:xfrm>
            <a:off x="464975" y="3516313"/>
            <a:ext cx="4173465" cy="2763842"/>
            <a:chOff x="464974" y="3516313"/>
            <a:chExt cx="4173465" cy="2763842"/>
          </a:xfrm>
        </p:grpSpPr>
        <p:sp>
          <p:nvSpPr>
            <p:cNvPr id="7" name="AutoShape 6"/>
            <p:cNvSpPr>
              <a:spLocks noChangeAspect="1" noChangeArrowheads="1"/>
            </p:cNvSpPr>
            <p:nvPr/>
          </p:nvSpPr>
          <p:spPr bwMode="auto">
            <a:xfrm rot="1928642" flipV="1">
              <a:off x="2889768" y="5714641"/>
              <a:ext cx="691049" cy="420687"/>
            </a:xfrm>
            <a:prstGeom prst="rtTriangle">
              <a:avLst/>
            </a:prstGeom>
            <a:solidFill>
              <a:schemeClr val="accent1"/>
            </a:solidFill>
            <a:ln w="9525">
              <a:solidFill>
                <a:schemeClr val="tx1"/>
              </a:solidFill>
              <a:miter lim="800000"/>
              <a:headEnd/>
              <a:tailEnd/>
            </a:ln>
          </p:spPr>
          <p:txBody>
            <a:bodyPr wrap="none" anchor="ctr"/>
            <a:lstStyle/>
            <a:p>
              <a:endParaRPr lang="en-US" dirty="0"/>
            </a:p>
          </p:txBody>
        </p:sp>
        <p:sp>
          <p:nvSpPr>
            <p:cNvPr id="8" name="Line 7"/>
            <p:cNvSpPr>
              <a:spLocks noChangeAspect="1" noChangeShapeType="1"/>
            </p:cNvSpPr>
            <p:nvPr/>
          </p:nvSpPr>
          <p:spPr bwMode="auto">
            <a:xfrm rot="1928642">
              <a:off x="3006985" y="5686425"/>
              <a:ext cx="687549" cy="0"/>
            </a:xfrm>
            <a:prstGeom prst="line">
              <a:avLst/>
            </a:prstGeom>
            <a:noFill/>
            <a:ln w="38100" cap="rnd">
              <a:solidFill>
                <a:schemeClr val="tx1"/>
              </a:solidFill>
              <a:prstDash val="sysDot"/>
              <a:round/>
              <a:headEnd/>
              <a:tailEnd/>
            </a:ln>
          </p:spPr>
          <p:txBody>
            <a:bodyPr/>
            <a:lstStyle/>
            <a:p>
              <a:endParaRPr lang="en-US" dirty="0"/>
            </a:p>
          </p:txBody>
        </p:sp>
        <p:sp>
          <p:nvSpPr>
            <p:cNvPr id="9" name="Line 8"/>
            <p:cNvSpPr>
              <a:spLocks noChangeAspect="1" noChangeShapeType="1"/>
            </p:cNvSpPr>
            <p:nvPr/>
          </p:nvSpPr>
          <p:spPr bwMode="auto">
            <a:xfrm>
              <a:off x="2462893" y="4719638"/>
              <a:ext cx="626318" cy="0"/>
            </a:xfrm>
            <a:prstGeom prst="line">
              <a:avLst/>
            </a:prstGeom>
            <a:noFill/>
            <a:ln w="38100">
              <a:solidFill>
                <a:schemeClr val="tx1"/>
              </a:solidFill>
              <a:round/>
              <a:headEnd/>
              <a:tailEnd/>
            </a:ln>
          </p:spPr>
          <p:txBody>
            <a:bodyPr/>
            <a:lstStyle/>
            <a:p>
              <a:endParaRPr lang="en-US" dirty="0"/>
            </a:p>
          </p:txBody>
        </p:sp>
        <p:sp>
          <p:nvSpPr>
            <p:cNvPr id="10" name="Line 9"/>
            <p:cNvSpPr>
              <a:spLocks noChangeAspect="1" noChangeShapeType="1"/>
            </p:cNvSpPr>
            <p:nvPr/>
          </p:nvSpPr>
          <p:spPr bwMode="auto">
            <a:xfrm>
              <a:off x="3402370" y="4719638"/>
              <a:ext cx="689299" cy="0"/>
            </a:xfrm>
            <a:prstGeom prst="line">
              <a:avLst/>
            </a:prstGeom>
            <a:noFill/>
            <a:ln w="38100">
              <a:solidFill>
                <a:schemeClr val="tx1"/>
              </a:solidFill>
              <a:round/>
              <a:headEnd/>
              <a:tailEnd/>
            </a:ln>
          </p:spPr>
          <p:txBody>
            <a:bodyPr/>
            <a:lstStyle/>
            <a:p>
              <a:endParaRPr lang="en-US" dirty="0"/>
            </a:p>
          </p:txBody>
        </p:sp>
        <p:sp>
          <p:nvSpPr>
            <p:cNvPr id="11" name="Freeform 10"/>
            <p:cNvSpPr>
              <a:spLocks noChangeAspect="1"/>
            </p:cNvSpPr>
            <p:nvPr/>
          </p:nvSpPr>
          <p:spPr bwMode="auto">
            <a:xfrm>
              <a:off x="3089210" y="3992563"/>
              <a:ext cx="313159"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12" name="Freeform 11"/>
            <p:cNvSpPr>
              <a:spLocks noChangeAspect="1"/>
            </p:cNvSpPr>
            <p:nvPr/>
          </p:nvSpPr>
          <p:spPr bwMode="auto">
            <a:xfrm>
              <a:off x="2462893" y="470376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13" name="Oval 12"/>
            <p:cNvSpPr>
              <a:spLocks noChangeAspect="1" noChangeArrowheads="1"/>
            </p:cNvSpPr>
            <p:nvPr/>
          </p:nvSpPr>
          <p:spPr bwMode="auto">
            <a:xfrm>
              <a:off x="4243874" y="5426075"/>
              <a:ext cx="253677" cy="239713"/>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4" name="Line 13"/>
            <p:cNvSpPr>
              <a:spLocks noChangeAspect="1" noChangeShapeType="1"/>
            </p:cNvSpPr>
            <p:nvPr/>
          </p:nvSpPr>
          <p:spPr bwMode="auto">
            <a:xfrm>
              <a:off x="582191" y="4719638"/>
              <a:ext cx="626318" cy="0"/>
            </a:xfrm>
            <a:prstGeom prst="line">
              <a:avLst/>
            </a:prstGeom>
            <a:noFill/>
            <a:ln w="38100">
              <a:solidFill>
                <a:schemeClr val="tx1"/>
              </a:solidFill>
              <a:round/>
              <a:headEnd/>
              <a:tailEnd/>
            </a:ln>
          </p:spPr>
          <p:txBody>
            <a:bodyPr/>
            <a:lstStyle/>
            <a:p>
              <a:endParaRPr lang="en-US" dirty="0"/>
            </a:p>
          </p:txBody>
        </p:sp>
        <p:sp>
          <p:nvSpPr>
            <p:cNvPr id="15" name="Line 14"/>
            <p:cNvSpPr>
              <a:spLocks noChangeAspect="1" noChangeShapeType="1"/>
            </p:cNvSpPr>
            <p:nvPr/>
          </p:nvSpPr>
          <p:spPr bwMode="auto">
            <a:xfrm>
              <a:off x="1523417" y="4719638"/>
              <a:ext cx="687549" cy="0"/>
            </a:xfrm>
            <a:prstGeom prst="line">
              <a:avLst/>
            </a:prstGeom>
            <a:noFill/>
            <a:ln w="38100">
              <a:solidFill>
                <a:schemeClr val="tx1"/>
              </a:solidFill>
              <a:round/>
              <a:headEnd/>
              <a:tailEnd/>
            </a:ln>
          </p:spPr>
          <p:txBody>
            <a:bodyPr/>
            <a:lstStyle/>
            <a:p>
              <a:endParaRPr lang="en-US" dirty="0"/>
            </a:p>
          </p:txBody>
        </p:sp>
        <p:sp>
          <p:nvSpPr>
            <p:cNvPr id="16" name="Freeform 15"/>
            <p:cNvSpPr>
              <a:spLocks noChangeAspect="1"/>
            </p:cNvSpPr>
            <p:nvPr/>
          </p:nvSpPr>
          <p:spPr bwMode="auto">
            <a:xfrm>
              <a:off x="1208508" y="3992563"/>
              <a:ext cx="314908"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17" name="Freeform 16"/>
            <p:cNvSpPr>
              <a:spLocks noChangeAspect="1"/>
            </p:cNvSpPr>
            <p:nvPr/>
          </p:nvSpPr>
          <p:spPr bwMode="auto">
            <a:xfrm flipV="1">
              <a:off x="582191" y="351631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18" name="Oval 17"/>
            <p:cNvSpPr>
              <a:spLocks noChangeAspect="1" noChangeArrowheads="1"/>
            </p:cNvSpPr>
            <p:nvPr/>
          </p:nvSpPr>
          <p:spPr bwMode="auto">
            <a:xfrm>
              <a:off x="1149026" y="5627688"/>
              <a:ext cx="433874" cy="425450"/>
            </a:xfrm>
            <a:prstGeom prst="ellipse">
              <a:avLst/>
            </a:prstGeom>
            <a:solidFill>
              <a:srgbClr val="339966"/>
            </a:solidFill>
            <a:ln w="9525">
              <a:solidFill>
                <a:schemeClr val="tx1"/>
              </a:solidFill>
              <a:round/>
              <a:headEnd/>
              <a:tailEnd/>
            </a:ln>
          </p:spPr>
          <p:txBody>
            <a:bodyPr wrap="none" anchor="ctr"/>
            <a:lstStyle/>
            <a:p>
              <a:endParaRPr lang="en-US" dirty="0"/>
            </a:p>
          </p:txBody>
        </p:sp>
        <p:sp>
          <p:nvSpPr>
            <p:cNvPr id="19" name="Text Box 18"/>
            <p:cNvSpPr txBox="1">
              <a:spLocks noChangeArrowheads="1"/>
            </p:cNvSpPr>
            <p:nvPr/>
          </p:nvSpPr>
          <p:spPr bwMode="auto">
            <a:xfrm>
              <a:off x="464974" y="5668963"/>
              <a:ext cx="538609" cy="553998"/>
            </a:xfrm>
            <a:prstGeom prst="rect">
              <a:avLst/>
            </a:prstGeom>
            <a:noFill/>
            <a:ln w="9525">
              <a:noFill/>
              <a:miter lim="800000"/>
              <a:headEnd/>
              <a:tailEnd/>
            </a:ln>
          </p:spPr>
          <p:txBody>
            <a:bodyPr wrap="none" lIns="0" tIns="0" rIns="0" bIns="0">
              <a:spAutoFit/>
            </a:bodyPr>
            <a:lstStyle/>
            <a:p>
              <a:r>
                <a:rPr lang="en-US" dirty="0" smtClean="0">
                  <a:latin typeface="Times New Roman" pitchFamily="18" charset="0"/>
                </a:rPr>
                <a:t>Earth</a:t>
              </a:r>
            </a:p>
            <a:p>
              <a:r>
                <a:rPr lang="en-US" dirty="0" smtClean="0">
                  <a:latin typeface="Times New Roman" pitchFamily="18" charset="0"/>
                </a:rPr>
                <a:t>Mode</a:t>
              </a:r>
              <a:endParaRPr lang="en-US" dirty="0">
                <a:latin typeface="Times New Roman" pitchFamily="18" charset="0"/>
              </a:endParaRPr>
            </a:p>
          </p:txBody>
        </p:sp>
        <p:sp>
          <p:nvSpPr>
            <p:cNvPr id="20" name="Text Box 19"/>
            <p:cNvSpPr txBox="1">
              <a:spLocks noChangeArrowheads="1"/>
            </p:cNvSpPr>
            <p:nvPr/>
          </p:nvSpPr>
          <p:spPr bwMode="auto">
            <a:xfrm>
              <a:off x="4099830" y="5670555"/>
              <a:ext cx="538609" cy="553998"/>
            </a:xfrm>
            <a:prstGeom prst="rect">
              <a:avLst/>
            </a:prstGeom>
            <a:noFill/>
            <a:ln w="9525">
              <a:noFill/>
              <a:miter lim="800000"/>
              <a:headEnd/>
              <a:tailEnd/>
            </a:ln>
          </p:spPr>
          <p:txBody>
            <a:bodyPr wrap="none" lIns="0" tIns="0" rIns="0" bIns="0">
              <a:spAutoFit/>
            </a:bodyPr>
            <a:lstStyle/>
            <a:p>
              <a:r>
                <a:rPr lang="en-US" dirty="0" smtClean="0">
                  <a:latin typeface="Times New Roman" pitchFamily="18" charset="0"/>
                </a:rPr>
                <a:t>Solar</a:t>
              </a:r>
            </a:p>
            <a:p>
              <a:r>
                <a:rPr lang="en-US" dirty="0" smtClean="0">
                  <a:latin typeface="Times New Roman" pitchFamily="18" charset="0"/>
                </a:rPr>
                <a:t>Mode</a:t>
              </a:r>
              <a:endParaRPr lang="en-US" dirty="0">
                <a:latin typeface="Times New Roman" pitchFamily="18" charset="0"/>
              </a:endParaRPr>
            </a:p>
          </p:txBody>
        </p:sp>
        <p:sp>
          <p:nvSpPr>
            <p:cNvPr id="22" name="Text Box 21"/>
            <p:cNvSpPr txBox="1">
              <a:spLocks noChangeArrowheads="1"/>
            </p:cNvSpPr>
            <p:nvPr/>
          </p:nvSpPr>
          <p:spPr bwMode="auto">
            <a:xfrm>
              <a:off x="2895600" y="5943600"/>
              <a:ext cx="733662" cy="246221"/>
            </a:xfrm>
            <a:prstGeom prst="rect">
              <a:avLst/>
            </a:prstGeom>
            <a:noFill/>
            <a:ln w="9525">
              <a:noFill/>
              <a:miter lim="800000"/>
              <a:headEnd/>
              <a:tailEnd/>
            </a:ln>
          </p:spPr>
          <p:txBody>
            <a:bodyPr wrap="none" lIns="0" tIns="0" rIns="0" bIns="0">
              <a:spAutoFit/>
            </a:bodyPr>
            <a:lstStyle/>
            <a:p>
              <a:r>
                <a:rPr lang="en-US" sz="1600" dirty="0">
                  <a:latin typeface="Times New Roman" pitchFamily="18" charset="0"/>
                </a:rPr>
                <a:t>Diffuser </a:t>
              </a:r>
            </a:p>
          </p:txBody>
        </p:sp>
        <p:sp>
          <p:nvSpPr>
            <p:cNvPr id="23" name="Text Box 22"/>
            <p:cNvSpPr txBox="1">
              <a:spLocks noChangeArrowheads="1"/>
            </p:cNvSpPr>
            <p:nvPr/>
          </p:nvSpPr>
          <p:spPr bwMode="auto">
            <a:xfrm>
              <a:off x="522514"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sp>
          <p:nvSpPr>
            <p:cNvPr id="24" name="Line 23"/>
            <p:cNvSpPr>
              <a:spLocks noChangeShapeType="1"/>
            </p:cNvSpPr>
            <p:nvPr/>
          </p:nvSpPr>
          <p:spPr bwMode="auto">
            <a:xfrm flipV="1">
              <a:off x="1353716" y="4800600"/>
              <a:ext cx="0" cy="804863"/>
            </a:xfrm>
            <a:prstGeom prst="line">
              <a:avLst/>
            </a:prstGeom>
            <a:noFill/>
            <a:ln w="12700">
              <a:solidFill>
                <a:schemeClr val="tx1"/>
              </a:solidFill>
              <a:round/>
              <a:headEnd/>
              <a:tailEnd type="stealth" w="lg" len="med"/>
            </a:ln>
          </p:spPr>
          <p:txBody>
            <a:bodyPr/>
            <a:lstStyle/>
            <a:p>
              <a:endParaRPr lang="en-US" dirty="0"/>
            </a:p>
          </p:txBody>
        </p:sp>
        <p:sp>
          <p:nvSpPr>
            <p:cNvPr id="25" name="Line 28"/>
            <p:cNvSpPr>
              <a:spLocks noChangeShapeType="1"/>
            </p:cNvSpPr>
            <p:nvPr/>
          </p:nvSpPr>
          <p:spPr bwMode="auto">
            <a:xfrm flipV="1">
              <a:off x="3236167" y="4757738"/>
              <a:ext cx="0" cy="804862"/>
            </a:xfrm>
            <a:prstGeom prst="line">
              <a:avLst/>
            </a:prstGeom>
            <a:noFill/>
            <a:ln w="12700">
              <a:solidFill>
                <a:schemeClr val="tx1"/>
              </a:solidFill>
              <a:round/>
              <a:headEnd/>
              <a:tailEnd type="stealth" w="lg" len="med"/>
            </a:ln>
          </p:spPr>
          <p:txBody>
            <a:bodyPr/>
            <a:lstStyle/>
            <a:p>
              <a:endParaRPr lang="en-US" dirty="0"/>
            </a:p>
          </p:txBody>
        </p:sp>
        <p:sp>
          <p:nvSpPr>
            <p:cNvPr id="26" name="Line 29"/>
            <p:cNvSpPr>
              <a:spLocks noChangeShapeType="1"/>
            </p:cNvSpPr>
            <p:nvPr/>
          </p:nvSpPr>
          <p:spPr bwMode="auto">
            <a:xfrm rot="16200000" flipV="1">
              <a:off x="3993697" y="5294798"/>
              <a:ext cx="0" cy="503853"/>
            </a:xfrm>
            <a:prstGeom prst="line">
              <a:avLst/>
            </a:prstGeom>
            <a:noFill/>
            <a:ln w="12700">
              <a:solidFill>
                <a:schemeClr val="tx1"/>
              </a:solidFill>
              <a:round/>
              <a:headEnd/>
              <a:tailEnd type="stealth" w="lg" len="med"/>
            </a:ln>
          </p:spPr>
          <p:txBody>
            <a:bodyPr/>
            <a:lstStyle/>
            <a:p>
              <a:endParaRPr lang="en-US" dirty="0"/>
            </a:p>
          </p:txBody>
        </p:sp>
        <p:cxnSp>
          <p:nvCxnSpPr>
            <p:cNvPr id="31" name="Straight Connector 30"/>
            <p:cNvCxnSpPr/>
            <p:nvPr/>
          </p:nvCxnSpPr>
          <p:spPr>
            <a:xfrm flipH="1">
              <a:off x="2271028" y="3733800"/>
              <a:ext cx="0" cy="2546355"/>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 Box 22"/>
            <p:cNvSpPr txBox="1">
              <a:spLocks noChangeArrowheads="1"/>
            </p:cNvSpPr>
            <p:nvPr/>
          </p:nvSpPr>
          <p:spPr bwMode="auto">
            <a:xfrm>
              <a:off x="2394850"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grpSp>
      <p:sp>
        <p:nvSpPr>
          <p:cNvPr id="39" name="TextBox 38"/>
          <p:cNvSpPr txBox="1"/>
          <p:nvPr/>
        </p:nvSpPr>
        <p:spPr>
          <a:xfrm>
            <a:off x="304800" y="3048000"/>
            <a:ext cx="4993634" cy="338534"/>
          </a:xfrm>
          <a:prstGeom prst="rect">
            <a:avLst/>
          </a:prstGeom>
          <a:noFill/>
        </p:spPr>
        <p:txBody>
          <a:bodyPr wrap="none" lIns="91420" tIns="45710" rIns="91420" bIns="45710" rtlCol="0">
            <a:spAutoFit/>
          </a:bodyPr>
          <a:lstStyle/>
          <a:p>
            <a:r>
              <a:rPr lang="en-US" sz="1600" dirty="0" smtClean="0"/>
              <a:t>Diagram from Ball Aerospace and Technology Corporation</a:t>
            </a:r>
            <a:endParaRPr lang="en-US" sz="1600" dirty="0"/>
          </a:p>
        </p:txBody>
      </p:sp>
      <p:sp>
        <p:nvSpPr>
          <p:cNvPr id="33" name="Slide Number Placeholder 32"/>
          <p:cNvSpPr>
            <a:spLocks noGrp="1"/>
          </p:cNvSpPr>
          <p:nvPr>
            <p:ph type="sldNum" sz="quarter" idx="12"/>
          </p:nvPr>
        </p:nvSpPr>
        <p:spPr/>
        <p:txBody>
          <a:bodyPr/>
          <a:lstStyle/>
          <a:p>
            <a:fld id="{DF5EA597-D671-40E4-B0A9-DB87D029A054}"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20000" contrast="40000"/>
          </a:blip>
          <a:srcRect/>
          <a:stretch>
            <a:fillRect/>
          </a:stretch>
        </p:blipFill>
        <p:spPr bwMode="auto">
          <a:xfrm>
            <a:off x="0" y="0"/>
            <a:ext cx="4267200" cy="348138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lum bright="-20000" contrast="40000"/>
          </a:blip>
          <a:srcRect/>
          <a:stretch>
            <a:fillRect/>
          </a:stretch>
        </p:blipFill>
        <p:spPr bwMode="auto">
          <a:xfrm>
            <a:off x="0" y="3275240"/>
            <a:ext cx="4343400" cy="3571875"/>
          </a:xfrm>
          <a:prstGeom prst="rect">
            <a:avLst/>
          </a:prstGeom>
          <a:noFill/>
          <a:ln w="9525">
            <a:noFill/>
            <a:miter lim="800000"/>
            <a:headEnd/>
            <a:tailEnd/>
          </a:ln>
        </p:spPr>
      </p:pic>
      <p:sp>
        <p:nvSpPr>
          <p:cNvPr id="6" name="Rectangle 5"/>
          <p:cNvSpPr/>
          <p:nvPr/>
        </p:nvSpPr>
        <p:spPr>
          <a:xfrm>
            <a:off x="4191000" y="381000"/>
            <a:ext cx="4572000" cy="5355312"/>
          </a:xfrm>
          <a:prstGeom prst="rect">
            <a:avLst/>
          </a:prstGeom>
        </p:spPr>
        <p:txBody>
          <a:bodyPr lIns="91420" tIns="45710" rIns="91420" bIns="45710">
            <a:spAutoFit/>
          </a:bodyPr>
          <a:lstStyle/>
          <a:p>
            <a:r>
              <a:rPr lang="en-US" dirty="0" smtClean="0"/>
              <a:t>Ozone Absorption Cross Sections:</a:t>
            </a:r>
          </a:p>
          <a:p>
            <a:r>
              <a:rPr lang="en-US" dirty="0" smtClean="0"/>
              <a:t>Ozone has four main absorption bands in the ultraviolet, visible and near-infrared as follows: the Hartley bands from 200 nm to 310 nm, the Huggins bands from 310 nm to 380 nm, the </a:t>
            </a:r>
            <a:r>
              <a:rPr lang="en-US" dirty="0" err="1" smtClean="0"/>
              <a:t>Chappuis</a:t>
            </a:r>
            <a:r>
              <a:rPr lang="en-US" dirty="0" smtClean="0"/>
              <a:t> bands from 400 nm to 650 nm, and the </a:t>
            </a:r>
            <a:r>
              <a:rPr lang="en-US" dirty="0" err="1" smtClean="0"/>
              <a:t>Wulf</a:t>
            </a:r>
            <a:r>
              <a:rPr lang="en-US" dirty="0" smtClean="0"/>
              <a:t> bands from 600 nm to 1100 nm. The OMPS nadir telescope directs photons to two spectrometers, one with a wide, cross-track field-of-view (FOV) and spectral coverage in the Huggins ozone absorption bands, and the other with a smaller, nadir FOV and spectral coverage in the Hartley ozone absorption bands. Figures (a) and (b) show the ozone absorption cross-sections at a nominal atmospheric temperature for parts of these bands. These cross-sections are for -50</a:t>
            </a:r>
            <a:r>
              <a:rPr lang="en-US" dirty="0" smtClean="0">
                <a:latin typeface="Times New Roman"/>
                <a:cs typeface="Times New Roman"/>
              </a:rPr>
              <a:t>º</a:t>
            </a:r>
            <a:r>
              <a:rPr lang="en-US" dirty="0" smtClean="0"/>
              <a:t>C as estimated from a quadratic fit in temperature of the </a:t>
            </a:r>
            <a:r>
              <a:rPr lang="en-US" dirty="0" err="1" smtClean="0"/>
              <a:t>Brion-Daumont-Malicet</a:t>
            </a:r>
            <a:r>
              <a:rPr lang="en-US" dirty="0" smtClean="0"/>
              <a:t> data set.</a:t>
            </a:r>
            <a:endParaRPr lang="en-US" dirty="0"/>
          </a:p>
        </p:txBody>
      </p:sp>
      <p:sp>
        <p:nvSpPr>
          <p:cNvPr id="7" name="Rectangle 6"/>
          <p:cNvSpPr/>
          <p:nvPr/>
        </p:nvSpPr>
        <p:spPr>
          <a:xfrm>
            <a:off x="2819400" y="533400"/>
            <a:ext cx="436338" cy="369332"/>
          </a:xfrm>
          <a:prstGeom prst="rect">
            <a:avLst/>
          </a:prstGeom>
        </p:spPr>
        <p:txBody>
          <a:bodyPr wrap="none" lIns="91420" tIns="45710" rIns="91420" bIns="45710">
            <a:spAutoFit/>
          </a:bodyPr>
          <a:lstStyle/>
          <a:p>
            <a:r>
              <a:rPr lang="en-US" dirty="0" smtClean="0"/>
              <a:t>(a)</a:t>
            </a:r>
            <a:endParaRPr lang="en-US" dirty="0"/>
          </a:p>
        </p:txBody>
      </p:sp>
      <p:sp>
        <p:nvSpPr>
          <p:cNvPr id="8" name="Rectangle 7"/>
          <p:cNvSpPr/>
          <p:nvPr/>
        </p:nvSpPr>
        <p:spPr>
          <a:xfrm>
            <a:off x="2764062" y="3810000"/>
            <a:ext cx="447558" cy="369332"/>
          </a:xfrm>
          <a:prstGeom prst="rect">
            <a:avLst/>
          </a:prstGeom>
        </p:spPr>
        <p:txBody>
          <a:bodyPr wrap="none" lIns="91420" tIns="45710" rIns="91420" bIns="45710">
            <a:spAutoFit/>
          </a:bodyPr>
          <a:lstStyle/>
          <a:p>
            <a:r>
              <a:rPr lang="en-US" dirty="0" smtClean="0"/>
              <a:t>(b)</a:t>
            </a:r>
            <a:endParaRPr lang="en-US" dirty="0"/>
          </a:p>
        </p:txBody>
      </p:sp>
      <p:sp>
        <p:nvSpPr>
          <p:cNvPr id="9" name="Oval 217"/>
          <p:cNvSpPr>
            <a:spLocks noChangeArrowheads="1"/>
          </p:cNvSpPr>
          <p:nvPr/>
        </p:nvSpPr>
        <p:spPr bwMode="auto">
          <a:xfrm>
            <a:off x="2286000" y="1295400"/>
            <a:ext cx="1221037" cy="911485"/>
          </a:xfrm>
          <a:prstGeom prst="ellipse">
            <a:avLst/>
          </a:prstGeom>
          <a:noFill/>
          <a:ln w="9525" algn="ctr">
            <a:solidFill>
              <a:srgbClr val="FF0000"/>
            </a:solidFill>
            <a:round/>
            <a:headEnd/>
            <a:tailEnd/>
          </a:ln>
        </p:spPr>
        <p:txBody>
          <a:bodyPr lIns="91420" tIns="45710" rIns="91420" bIns="45710"/>
          <a:lstStyle/>
          <a:p>
            <a:pPr defTabSz="4805903"/>
            <a:endParaRPr lang="en-US" sz="1600" dirty="0"/>
          </a:p>
        </p:txBody>
      </p:sp>
      <p:sp>
        <p:nvSpPr>
          <p:cNvPr id="10" name="Text Box 103"/>
          <p:cNvSpPr txBox="1">
            <a:spLocks noChangeArrowheads="1"/>
          </p:cNvSpPr>
          <p:nvPr/>
        </p:nvSpPr>
        <p:spPr bwMode="auto">
          <a:xfrm>
            <a:off x="990600" y="1371601"/>
            <a:ext cx="1524000" cy="1015642"/>
          </a:xfrm>
          <a:prstGeom prst="rect">
            <a:avLst/>
          </a:prstGeom>
          <a:noFill/>
          <a:ln w="9525">
            <a:noFill/>
            <a:miter lim="800000"/>
            <a:headEnd/>
            <a:tailEnd/>
          </a:ln>
        </p:spPr>
        <p:txBody>
          <a:bodyPr wrap="square" lIns="91420" tIns="45710" rIns="91420" bIns="45710">
            <a:spAutoFit/>
          </a:bodyPr>
          <a:lstStyle/>
          <a:p>
            <a:pPr eaLnBrk="0" hangingPunct="0">
              <a:lnSpc>
                <a:spcPts val="2400"/>
              </a:lnSpc>
            </a:pPr>
            <a:r>
              <a:rPr lang="en-US" sz="2000" dirty="0" smtClean="0">
                <a:solidFill>
                  <a:srgbClr val="FF0000"/>
                </a:solidFill>
                <a:latin typeface="Times New Roman" pitchFamily="18" charset="0"/>
              </a:rPr>
              <a:t>Patterns in Ozone </a:t>
            </a:r>
          </a:p>
          <a:p>
            <a:pPr eaLnBrk="0" hangingPunct="0">
              <a:lnSpc>
                <a:spcPts val="2400"/>
              </a:lnSpc>
            </a:pPr>
            <a:r>
              <a:rPr lang="en-US" sz="2000" dirty="0" smtClean="0">
                <a:solidFill>
                  <a:srgbClr val="FF0000"/>
                </a:solidFill>
                <a:latin typeface="Times New Roman" pitchFamily="18" charset="0"/>
              </a:rPr>
              <a:t>Absorption </a:t>
            </a:r>
          </a:p>
        </p:txBody>
      </p:sp>
      <p:sp>
        <p:nvSpPr>
          <p:cNvPr id="11" name="Text Box 103"/>
          <p:cNvSpPr txBox="1">
            <a:spLocks noChangeArrowheads="1"/>
          </p:cNvSpPr>
          <p:nvPr/>
        </p:nvSpPr>
        <p:spPr bwMode="auto">
          <a:xfrm>
            <a:off x="2362200" y="4191001"/>
            <a:ext cx="1371600" cy="1323419"/>
          </a:xfrm>
          <a:prstGeom prst="rect">
            <a:avLst/>
          </a:prstGeom>
          <a:noFill/>
          <a:ln w="9525">
            <a:noFill/>
            <a:miter lim="800000"/>
            <a:headEnd/>
            <a:tailEnd/>
          </a:ln>
        </p:spPr>
        <p:txBody>
          <a:bodyPr wrap="square" lIns="91420" tIns="45710" rIns="91420" bIns="45710">
            <a:spAutoFit/>
          </a:bodyPr>
          <a:lstStyle/>
          <a:p>
            <a:pPr eaLnBrk="0" hangingPunct="0">
              <a:lnSpc>
                <a:spcPts val="2400"/>
              </a:lnSpc>
            </a:pPr>
            <a:r>
              <a:rPr lang="en-US" sz="2000" dirty="0" smtClean="0">
                <a:solidFill>
                  <a:srgbClr val="FF0000"/>
                </a:solidFill>
                <a:latin typeface="Times New Roman" pitchFamily="18" charset="0"/>
              </a:rPr>
              <a:t>Dramatic Increase in Ozone </a:t>
            </a:r>
          </a:p>
          <a:p>
            <a:pPr eaLnBrk="0" hangingPunct="0">
              <a:lnSpc>
                <a:spcPts val="2400"/>
              </a:lnSpc>
            </a:pPr>
            <a:r>
              <a:rPr lang="en-US" sz="2000" dirty="0" smtClean="0">
                <a:solidFill>
                  <a:srgbClr val="FF0000"/>
                </a:solidFill>
                <a:latin typeface="Times New Roman" pitchFamily="18" charset="0"/>
              </a:rPr>
              <a:t>Absorption </a:t>
            </a:r>
          </a:p>
        </p:txBody>
      </p:sp>
      <p:cxnSp>
        <p:nvCxnSpPr>
          <p:cNvPr id="12" name="Straight Arrow Connector 11"/>
          <p:cNvCxnSpPr/>
          <p:nvPr/>
        </p:nvCxnSpPr>
        <p:spPr>
          <a:xfrm flipH="1" flipV="1">
            <a:off x="2819400" y="5943600"/>
            <a:ext cx="990600" cy="381000"/>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3" name="Slide Number Placeholder 12"/>
          <p:cNvSpPr>
            <a:spLocks noGrp="1"/>
          </p:cNvSpPr>
          <p:nvPr>
            <p:ph type="sldNum" sz="quarter" idx="12"/>
          </p:nvPr>
        </p:nvSpPr>
        <p:spPr/>
        <p:txBody>
          <a:bodyPr/>
          <a:lstStyle/>
          <a:p>
            <a:fld id="{DF5EA597-D671-40E4-B0A9-DB87D029A054}"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243725</TotalTime>
  <Words>12013</Words>
  <Application>Microsoft Office PowerPoint</Application>
  <PresentationFormat>On-screen Show (4:3)</PresentationFormat>
  <Paragraphs>694</Paragraphs>
  <Slides>51</Slides>
  <Notes>24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Provisional Findings for the OMPS Nadir Profiler Ozone Profile (IMOPO) </vt:lpstr>
      <vt:lpstr>Outline</vt:lpstr>
      <vt:lpstr>Slide 3</vt:lpstr>
      <vt:lpstr>Slide 4</vt:lpstr>
      <vt:lpstr>IMOPO Summary of Findings &amp; Recommendations</vt:lpstr>
      <vt:lpstr>OMPS Fundamentals</vt:lpstr>
      <vt:lpstr>Slide 7</vt:lpstr>
      <vt:lpstr>Slide 8</vt:lpstr>
      <vt:lpstr>Slide 9</vt:lpstr>
      <vt:lpstr>OMPS Nadir Mapper Spectra</vt:lpstr>
      <vt:lpstr>Slide 11</vt:lpstr>
      <vt:lpstr>OMPS Nadir Profiler Spectra</vt:lpstr>
      <vt:lpstr>Slide 13</vt:lpstr>
      <vt:lpstr>Caveats for OMPS NP Earth-View SDR </vt:lpstr>
      <vt:lpstr>Effect of 40 weeks of no dark updates on ozone profile retrievals</vt:lpstr>
      <vt:lpstr>IMOPO Known Product Deficiencies</vt:lpstr>
      <vt:lpstr>Timeline of major changes in OMPS Nadir Products </vt:lpstr>
      <vt:lpstr>OMPS NP Solar Flux Measurements</vt:lpstr>
      <vt:lpstr>Mg II Index Comparison</vt:lpstr>
      <vt:lpstr>Ozone Profile Product, IMOPO</vt:lpstr>
      <vt:lpstr>Matching the FOVs for the Nadir Mapper and Nadir Profiler</vt:lpstr>
      <vt:lpstr>Slide 22</vt:lpstr>
      <vt:lpstr>IMOPO Error Flags</vt:lpstr>
      <vt:lpstr>Slide 24</vt:lpstr>
      <vt:lpstr>Daily Maps of Sun Glint for INCTO Nadir FOVs versus IMOPO. The two products are consistently and correctly passing these values through from the SDRs.</vt:lpstr>
      <vt:lpstr>Slide 26</vt:lpstr>
      <vt:lpstr>Slide 27</vt:lpstr>
      <vt:lpstr>Slide 28</vt:lpstr>
      <vt:lpstr>Slide 29</vt:lpstr>
      <vt:lpstr>Slide 30</vt:lpstr>
      <vt:lpstr>Slide 31</vt:lpstr>
      <vt:lpstr>Time series of initial V8PRO residuals for OMPS NP February through December</vt:lpstr>
      <vt:lpstr>Well-matched Orbits for May 16, 2012</vt:lpstr>
      <vt:lpstr>Reflectivity Comparisons to INCTO &amp; SBUV/2</vt:lpstr>
      <vt:lpstr>Total Ozone Comparisons to INCTO &amp; SBUV/2</vt:lpstr>
      <vt:lpstr>Profile Comparisons between OMPS &amp; SBUV/2 V6Pro</vt:lpstr>
      <vt:lpstr>Slide 37</vt:lpstr>
      <vt:lpstr>Slide 38</vt:lpstr>
      <vt:lpstr>Slide 39</vt:lpstr>
      <vt:lpstr>Well-matched Orbits for November 29</vt:lpstr>
      <vt:lpstr>Slide 41</vt:lpstr>
      <vt:lpstr>Slide 42</vt:lpstr>
      <vt:lpstr>Comparisons between OMPS &amp; MLS</vt:lpstr>
      <vt:lpstr>Slide 44</vt:lpstr>
      <vt:lpstr>Slide 45</vt:lpstr>
      <vt:lpstr>IMOPO Known Product Deficiencies</vt:lpstr>
      <vt:lpstr>IMOPO Summary of Findings &amp; Recommendations</vt:lpstr>
      <vt:lpstr>Backup </vt:lpstr>
      <vt:lpstr>Slide 49</vt:lpstr>
      <vt:lpstr> </vt:lpstr>
      <vt:lpstr>Additional Information on OMPS</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lflynn</dc:creator>
  <cp:lastModifiedBy>lflynn</cp:lastModifiedBy>
  <cp:revision>2566</cp:revision>
  <dcterms:created xsi:type="dcterms:W3CDTF">2012-01-31T15:35:41Z</dcterms:created>
  <dcterms:modified xsi:type="dcterms:W3CDTF">2013-04-10T19:27:55Z</dcterms:modified>
</cp:coreProperties>
</file>